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7" r:id="rId2"/>
  </p:sldMasterIdLst>
  <p:notesMasterIdLst>
    <p:notesMasterId r:id="rId31"/>
  </p:notesMasterIdLst>
  <p:sldIdLst>
    <p:sldId id="256" r:id="rId3"/>
    <p:sldId id="257" r:id="rId4"/>
    <p:sldId id="358" r:id="rId5"/>
    <p:sldId id="355" r:id="rId6"/>
    <p:sldId id="356" r:id="rId7"/>
    <p:sldId id="330" r:id="rId8"/>
    <p:sldId id="331" r:id="rId9"/>
    <p:sldId id="322" r:id="rId10"/>
    <p:sldId id="324" r:id="rId11"/>
    <p:sldId id="325" r:id="rId12"/>
    <p:sldId id="332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8" r:id="rId21"/>
    <p:sldId id="369" r:id="rId22"/>
    <p:sldId id="367" r:id="rId23"/>
    <p:sldId id="346" r:id="rId24"/>
    <p:sldId id="352" r:id="rId25"/>
    <p:sldId id="357" r:id="rId26"/>
    <p:sldId id="353" r:id="rId27"/>
    <p:sldId id="354" r:id="rId28"/>
    <p:sldId id="319" r:id="rId29"/>
    <p:sldId id="275" r:id="rId3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65E656-0E0A-498E-8AC7-0A8399773E20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946A11-2A92-4389-885F-DDDD6D1CE06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3456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167-5384-4CEE-A42E-0D5266E019A7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F61B-68B2-4196-9130-0F54348865C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930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7D03-2242-4100-849A-58D11149A112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6AA1-8B97-4E32-96FA-78180FA0A0F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573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0747-F0B2-415D-83E0-47712BECBA75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7FF3-3C26-45F6-9104-33D13AA1AF8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7712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3836-339F-4F37-97E8-09512709A439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C37D-58F5-425D-AA7E-16047F8D1D2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743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85C5-FB12-489E-A48A-F4B3BE74D40B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9207-753A-4BF6-B1AD-B0ED0F0E310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5048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F8E7-2197-4D3A-9F70-6D5FC8272A33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C9D5-60E0-442A-85BC-306DD9F158A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535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774C1-9CE5-44AC-B2B3-33D48AB77253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C98D-D4C7-4540-BA53-879AE6ADB38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37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C7FD-F44B-4F5A-8C52-27AAA6FF58B7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4D52-215E-40F4-9242-EF9F2F44755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753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60DC-FEAD-4CE3-B2D0-BD56E27E1737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82F6-BC3F-452B-BB17-36FFD2F652D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8756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7C33-6098-4EF1-AFD7-A2F87A06E68C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9ED5-F48B-45DF-81E4-34911D07118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558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AD08-C8D7-4A55-AC38-494020019291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A2642-21F6-4A43-9429-8946527601E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075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C322-4858-4AA0-9B9E-0044CDC69975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8028-4F00-4A14-85FD-8306431C558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9488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95B7-01AD-40E1-A567-1FBCFB9FE672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47C4B-4934-4B51-9E43-4F9B87A6355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59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1E0F-6C9C-44FB-884E-588875009B6F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8216-34F4-4347-BBC1-FCB0E648BF9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921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2767-2EF3-4A2B-8B24-A75DDEB3F11C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BAD2-1B63-4AB2-80F9-6A6978EF8E9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8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3962-E441-471C-9A3D-0D845C4F4BA0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D273-D417-47DB-8D97-31970CBF98B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476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D54C-7E97-448F-B389-FB0EB9AF4D02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BBE1-A1BA-498A-8869-6487B8C2638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118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77FCA-5CD2-4097-A1E2-64903B326BF2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FA459-8419-4F4D-A07B-CDC80707A43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524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BF58-F7B3-484D-B2CA-6B49FA59D9E1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CE7F-4920-42A4-B1EE-AEB33537740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722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A993-D0F5-4D42-AD8F-26670254D0F3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EC1C-A5AA-46F2-88D9-311BB17A242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51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E7A72-32E3-4D75-BDB1-94089F7F94DD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76E-3894-47C3-B76B-B61E30A7DF7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404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A974-9B7C-4EC0-AD74-B7D3A7B7D6E6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C085-6B42-4457-9616-870B8BEAD85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920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56D480-C82E-4A87-8FDF-20D48CDC30D4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09B66D-EAE8-4146-9FBC-0FC8C1B5299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07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03429CC-88C7-4E86-9183-125909B53219}" type="datetimeFigureOut">
              <a:rPr lang="hu-HU"/>
              <a:pPr>
                <a:defRPr/>
              </a:pPr>
              <a:t>2016.02.09.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70AABA0-B9B7-446E-A5CF-26CD3E54473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lcím 2"/>
          <p:cNvSpPr>
            <a:spLocks noGrp="1"/>
          </p:cNvSpPr>
          <p:nvPr>
            <p:ph type="subTitle" idx="1"/>
          </p:nvPr>
        </p:nvSpPr>
        <p:spPr>
          <a:xfrm>
            <a:off x="319088" y="3890963"/>
            <a:ext cx="8501062" cy="2706389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altLang="hu-H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Földügyi aktualitások</a:t>
            </a:r>
          </a:p>
          <a:p>
            <a:pPr eaLnBrk="1" hangingPunct="1">
              <a:defRPr/>
            </a:pPr>
            <a:endParaRPr lang="hu-HU" altLang="hu-HU" sz="1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altLang="hu-H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Gósz Zoltán földügyi referens</a:t>
            </a:r>
          </a:p>
        </p:txBody>
      </p:sp>
      <p:pic>
        <p:nvPicPr>
          <p:cNvPr id="4099" name="Kép 6" descr="Nemzeti-agrárgazdasági-kam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287338"/>
            <a:ext cx="8643938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program tagozódása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2" name="Lekerekített téglalap 1"/>
          <p:cNvSpPr/>
          <p:nvPr/>
        </p:nvSpPr>
        <p:spPr>
          <a:xfrm>
            <a:off x="251520" y="2708920"/>
            <a:ext cx="4176464" cy="295232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ha alatti </a:t>
            </a:r>
            <a:r>
              <a:rPr lang="hu-HU" sz="2800" dirty="0" smtClean="0"/>
              <a:t>földrészletek nyilvános pályáztatás illetve árverés mellőzésével, </a:t>
            </a:r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hirdetmény útján </a:t>
            </a:r>
            <a:r>
              <a:rPr lang="hu-HU" sz="2800" dirty="0" smtClean="0"/>
              <a:t>történő értékesítése.</a:t>
            </a:r>
            <a:endParaRPr lang="hu-HU" sz="28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4716016" y="2708920"/>
            <a:ext cx="4176464" cy="295232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ha feletti </a:t>
            </a:r>
            <a:r>
              <a:rPr lang="hu-HU" sz="2800" dirty="0" smtClean="0"/>
              <a:t>földrészletek </a:t>
            </a:r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árverés útján </a:t>
            </a:r>
            <a:r>
              <a:rPr lang="hu-HU" sz="2800" dirty="0" smtClean="0"/>
              <a:t>történő értékesítése.</a:t>
            </a:r>
            <a:endParaRPr lang="hu-HU" sz="2800" dirty="0"/>
          </a:p>
        </p:txBody>
      </p:sp>
      <p:sp>
        <p:nvSpPr>
          <p:cNvPr id="3" name="Lefelé nyíl 2"/>
          <p:cNvSpPr/>
          <p:nvPr/>
        </p:nvSpPr>
        <p:spPr>
          <a:xfrm rot="2700000">
            <a:off x="2123728" y="1484784"/>
            <a:ext cx="540000" cy="10800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 rot="-2700000">
            <a:off x="6228184" y="1524155"/>
            <a:ext cx="540000" cy="10800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70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ha feletti földrészletek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értékesítése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1026" name="Picture 2" descr="http://szkertekrend.hu/Csongradm/Csongradmjar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48" y="1340768"/>
            <a:ext cx="5789040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</a:pPr>
            <a:r>
              <a:rPr lang="hu-HU" sz="32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Csongrád megyében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b="1" dirty="0" smtClean="0"/>
              <a:t>Meghirdetett: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hu-HU" sz="2000" b="1" dirty="0" smtClean="0"/>
              <a:t>603 </a:t>
            </a:r>
            <a:r>
              <a:rPr lang="hu-HU" sz="2000" dirty="0" smtClean="0"/>
              <a:t>földrészlet,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hu-HU" sz="2000" b="1" dirty="0" smtClean="0"/>
              <a:t>11284 </a:t>
            </a:r>
            <a:r>
              <a:rPr lang="hu-HU" sz="2000" dirty="0" smtClean="0"/>
              <a:t>ha,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hu-HU" sz="2000" b="1" dirty="0" smtClean="0"/>
              <a:t>15.598.875.000,- Ft.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b="1" dirty="0" smtClean="0"/>
              <a:t>2015-ben elkelt: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hu-HU" sz="2000" b="1" dirty="0" smtClean="0"/>
              <a:t>373 </a:t>
            </a:r>
            <a:r>
              <a:rPr lang="hu-HU" sz="2000" dirty="0" smtClean="0"/>
              <a:t>földrészlet (62%),</a:t>
            </a:r>
            <a:endParaRPr lang="hu-HU" sz="2000" dirty="0"/>
          </a:p>
          <a:p>
            <a:pPr lvl="1" algn="just" eaLnBrk="1" hangingPunct="1">
              <a:buFont typeface="Arial" charset="0"/>
              <a:buChar char="•"/>
            </a:pPr>
            <a:r>
              <a:rPr lang="hu-HU" sz="2000" b="1" dirty="0" smtClean="0"/>
              <a:t>8873 </a:t>
            </a:r>
            <a:r>
              <a:rPr lang="hu-HU" sz="2000" dirty="0" smtClean="0"/>
              <a:t>ha (79%),</a:t>
            </a:r>
            <a:endParaRPr lang="hu-HU" sz="2000" dirty="0"/>
          </a:p>
          <a:p>
            <a:pPr lvl="1" algn="just" eaLnBrk="1" hangingPunct="1">
              <a:buFont typeface="Arial" charset="0"/>
              <a:buChar char="•"/>
            </a:pPr>
            <a:r>
              <a:rPr lang="hu-HU" sz="2000" b="1" dirty="0" smtClean="0"/>
              <a:t>13.305.650.000,- Ft </a:t>
            </a:r>
            <a:r>
              <a:rPr lang="hu-HU" sz="2000" dirty="0" smtClean="0"/>
              <a:t>(85%).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b="1" dirty="0" smtClean="0"/>
              <a:t>Árverések:</a:t>
            </a:r>
            <a:endParaRPr lang="hu-HU" sz="2400" b="1" dirty="0"/>
          </a:p>
          <a:p>
            <a:pPr lvl="1" algn="just" eaLnBrk="1" hangingPunct="1">
              <a:buFont typeface="Arial" charset="0"/>
              <a:buChar char="•"/>
            </a:pPr>
            <a:r>
              <a:rPr lang="hu-HU" sz="2000" b="1" dirty="0"/>
              <a:t>2</a:t>
            </a:r>
            <a:r>
              <a:rPr lang="hu-HU" sz="2000" dirty="0"/>
              <a:t> város,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hu-HU" sz="2000" b="1" dirty="0"/>
              <a:t>5</a:t>
            </a:r>
            <a:r>
              <a:rPr lang="hu-HU" sz="2000" dirty="0"/>
              <a:t> </a:t>
            </a:r>
            <a:r>
              <a:rPr lang="hu-HU" sz="2000" dirty="0" smtClean="0"/>
              <a:t>helyszín</a:t>
            </a:r>
            <a:r>
              <a:rPr lang="hu-H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1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ha feletti földrészletek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értékesítése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</a:pPr>
            <a:r>
              <a:rPr lang="hu-H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Általános jellemzők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b="1" dirty="0" smtClean="0"/>
              <a:t>Árverés </a:t>
            </a:r>
            <a:r>
              <a:rPr lang="hu-HU" sz="2400" dirty="0" smtClean="0"/>
              <a:t>útján valósul meg.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b="1" dirty="0" smtClean="0"/>
              <a:t>Erdőt</a:t>
            </a:r>
            <a:r>
              <a:rPr lang="hu-HU" sz="2400" dirty="0" smtClean="0"/>
              <a:t> tartalmazó földrészletek is árverezhetők, de az erdő leválasztása (megosztás) az NFA általi kezdeményezésre a nyertes árverező költségén történik.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A megyei átlagárakat figyelembe vevő, attól </a:t>
            </a:r>
            <a:r>
              <a:rPr lang="hu-HU" sz="2400" b="1" dirty="0" smtClean="0"/>
              <a:t>legalább 10%-kal magasabb </a:t>
            </a:r>
            <a:r>
              <a:rPr lang="hu-HU" sz="2400" dirty="0" smtClean="0"/>
              <a:t>áron kerülhet sor az eladásra.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Egyedi értékelést végeznek, ha a területen állandó jellegű  értéknövelő beruházás (pl. épület) található.</a:t>
            </a:r>
          </a:p>
        </p:txBody>
      </p:sp>
    </p:spTree>
    <p:extLst>
      <p:ext uri="{BB962C8B-B14F-4D97-AF65-F5344CB8AC3E}">
        <p14:creationId xmlns:p14="http://schemas.microsoft.com/office/powerpoint/2010/main" val="25065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ha feletti földrészletek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értékesítése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</a:pPr>
            <a:r>
              <a:rPr lang="hu-H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értékesítés folyamata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Hirdetmény közzététele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Árverés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Elővásárlási jog gyakorlása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Szerződéskötés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Visszavásárlási jog, kötelezettségek</a:t>
            </a:r>
          </a:p>
        </p:txBody>
      </p:sp>
    </p:spTree>
    <p:extLst>
      <p:ext uri="{BB962C8B-B14F-4D97-AF65-F5344CB8AC3E}">
        <p14:creationId xmlns:p14="http://schemas.microsoft.com/office/powerpoint/2010/main" val="359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ha feletti földrészletek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értékesítése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</a:pPr>
            <a:r>
              <a:rPr lang="hu-H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Hirdetmény közzétételének ismérvei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Árverési hirdetményt kell közzétenni: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000" dirty="0"/>
              <a:t>a</a:t>
            </a:r>
            <a:r>
              <a:rPr lang="hu-HU" sz="2000" dirty="0" smtClean="0"/>
              <a:t>z NFA székhelyén, honlapján és az illetékes megyei irodán,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000" dirty="0" smtClean="0"/>
              <a:t>az árverező  kormányhivatal hivatalos helyiségében,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000" dirty="0" smtClean="0"/>
              <a:t>a helyi önkormányzatnál,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000" dirty="0" smtClean="0"/>
              <a:t>a sajtóban.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A hirdetményt </a:t>
            </a:r>
            <a:r>
              <a:rPr lang="hu-HU" sz="2400" b="1" dirty="0" smtClean="0"/>
              <a:t>legalább 30 nappal </a:t>
            </a:r>
            <a:r>
              <a:rPr lang="hu-HU" sz="2400" dirty="0" smtClean="0"/>
              <a:t>az árverés előtt közzé kell tenni.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A földrészletekre vonatkozó valamennyi lényeges információ (jogok, terhek stb.) az NFA megyei kirendeltségén megtekinthető.</a:t>
            </a:r>
          </a:p>
        </p:txBody>
      </p:sp>
    </p:spTree>
    <p:extLst>
      <p:ext uri="{BB962C8B-B14F-4D97-AF65-F5344CB8AC3E}">
        <p14:creationId xmlns:p14="http://schemas.microsoft.com/office/powerpoint/2010/main" val="23955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ha feletti földrészletek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értékesítése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</a:pPr>
            <a:r>
              <a:rPr lang="hu-H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árverés lefolyása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Árverést </a:t>
            </a:r>
            <a:r>
              <a:rPr lang="hu-HU" sz="2400" b="1" dirty="0" smtClean="0"/>
              <a:t>csak megyei jogú városokban </a:t>
            </a:r>
            <a:r>
              <a:rPr lang="hu-HU" sz="2400" dirty="0" smtClean="0"/>
              <a:t>lehet tartani.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Árverésen részt venni </a:t>
            </a:r>
            <a:r>
              <a:rPr lang="hu-HU" sz="2400" b="1" dirty="0" smtClean="0"/>
              <a:t>csak személyesen, vagy meghatalmazott jogi képviselő útján </a:t>
            </a:r>
            <a:r>
              <a:rPr lang="hu-HU" sz="2400" dirty="0" smtClean="0"/>
              <a:t>lehet.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jogi képviselet igénybevétele kötelező.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b="1" dirty="0" smtClean="0">
                <a:solidFill>
                  <a:srgbClr val="C00000"/>
                </a:solidFill>
              </a:rPr>
              <a:t>Árverezőként </a:t>
            </a:r>
            <a:r>
              <a:rPr lang="hu-HU" sz="2400" b="1" dirty="0">
                <a:solidFill>
                  <a:srgbClr val="C00000"/>
                </a:solidFill>
              </a:rPr>
              <a:t>olyan </a:t>
            </a:r>
            <a:r>
              <a:rPr lang="hu-H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földművesnek</a:t>
            </a:r>
            <a:r>
              <a:rPr lang="hu-H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minősülő, </a:t>
            </a:r>
            <a:r>
              <a:rPr lang="hu-HU" sz="2400" b="1" strike="dblStrike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 állampolgárságú</a:t>
            </a:r>
            <a:r>
              <a:rPr lang="hu-H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természetes személy</a:t>
            </a:r>
            <a:r>
              <a:rPr lang="hu-HU" sz="2400" b="1" dirty="0">
                <a:solidFill>
                  <a:srgbClr val="C00000"/>
                </a:solidFill>
              </a:rPr>
              <a:t> vehet részt,</a:t>
            </a:r>
            <a:r>
              <a:rPr lang="hu-H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>
                <a:solidFill>
                  <a:srgbClr val="C00000"/>
                </a:solidFill>
              </a:rPr>
              <a:t>akinek a </a:t>
            </a:r>
            <a:r>
              <a:rPr lang="hu-HU" sz="2400" b="1" dirty="0" smtClean="0">
                <a:solidFill>
                  <a:srgbClr val="C00000"/>
                </a:solidFill>
              </a:rPr>
              <a:t>lakóhelye, </a:t>
            </a:r>
            <a:r>
              <a:rPr lang="hu-HU" sz="2400" b="1" dirty="0">
                <a:solidFill>
                  <a:srgbClr val="C00000"/>
                </a:solidFill>
              </a:rPr>
              <a:t>vagy a mezőgazdasági üzemközpontja </a:t>
            </a:r>
            <a:r>
              <a:rPr lang="hu-H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legalább </a:t>
            </a:r>
            <a:r>
              <a:rPr lang="hu-H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hu-H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éve azon a településen van, amelynek közigazgatási határa az adásvétel tárgyát képező föld fekvése szerinti település határától közúton vagy közforgalom elől el nem zárt magánúton legfeljebb 20 km távolságra </a:t>
            </a:r>
            <a:r>
              <a:rPr lang="hu-H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található.</a:t>
            </a:r>
          </a:p>
        </p:txBody>
      </p:sp>
    </p:spTree>
    <p:extLst>
      <p:ext uri="{BB962C8B-B14F-4D97-AF65-F5344CB8AC3E}">
        <p14:creationId xmlns:p14="http://schemas.microsoft.com/office/powerpoint/2010/main" val="34520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ha feletti földrészletek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értékesítése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</a:pPr>
            <a:r>
              <a:rPr lang="hu-H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árverés lefolyása (folyt. 2.)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Az árverésen való részvétel anyagi feltétele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000" b="1" dirty="0" smtClean="0"/>
              <a:t>Regisztrációs díj </a:t>
            </a:r>
            <a:r>
              <a:rPr lang="hu-HU" sz="2000" dirty="0" smtClean="0"/>
              <a:t>megfizetése (készpénzben 30.000,- Ft).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000" b="1" dirty="0" smtClean="0"/>
              <a:t>Árverési biztosíték </a:t>
            </a:r>
            <a:r>
              <a:rPr lang="hu-HU" sz="2000" dirty="0" smtClean="0"/>
              <a:t>átutalása (a kikiáltási ár 10 %-a az </a:t>
            </a:r>
            <a:r>
              <a:rPr lang="hu-HU" sz="2000" b="1" dirty="0" smtClean="0"/>
              <a:t>árverést megelőző nap 12 óráig kell beérkezzen a számlára</a:t>
            </a:r>
            <a:r>
              <a:rPr lang="hu-HU" sz="2000" dirty="0" smtClean="0"/>
              <a:t>) – a vételárba beleszámít.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Árverezőként részt vehet, aki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000" dirty="0" smtClean="0"/>
              <a:t>a fentieket igazolhatóan megfizette,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000" dirty="0" smtClean="0"/>
              <a:t>a jogosultságát a helyszínen igazolja,</a:t>
            </a:r>
          </a:p>
          <a:p>
            <a:pPr marL="1200150" lvl="2" indent="-285750" algn="just" eaLnBrk="1" hangingPunct="1">
              <a:buFont typeface="Arial" panose="020B0604020202020204" pitchFamily="34" charset="0"/>
              <a:buChar char="−"/>
            </a:pPr>
            <a:r>
              <a:rPr lang="hu-HU" sz="1600" b="1" dirty="0" smtClean="0"/>
              <a:t>Földműves nyilvántartásba </a:t>
            </a:r>
            <a:r>
              <a:rPr lang="hu-HU" sz="1600" dirty="0" smtClean="0"/>
              <a:t>vételi lap másolattal rendelkezik </a:t>
            </a:r>
            <a:r>
              <a:rPr lang="hu-H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(Járási Földhivatal);</a:t>
            </a:r>
          </a:p>
          <a:p>
            <a:pPr marL="1200150" lvl="2" indent="-285750" algn="just" eaLnBrk="1" hangingPunct="1">
              <a:buFont typeface="Arial" panose="020B0604020202020204" pitchFamily="34" charset="0"/>
              <a:buChar char="−"/>
            </a:pPr>
            <a:r>
              <a:rPr lang="hu-HU" sz="1600" b="1" dirty="0" smtClean="0"/>
              <a:t>Szerzési képességét </a:t>
            </a:r>
            <a:r>
              <a:rPr lang="hu-HU" sz="1600" dirty="0" smtClean="0"/>
              <a:t>tanúsító hatósági bizonyítvánnyal rendelkezik </a:t>
            </a:r>
            <a:r>
              <a:rPr lang="hu-H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(Megyei Földhivatal).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000" dirty="0" smtClean="0"/>
              <a:t>helyben </a:t>
            </a:r>
            <a:r>
              <a:rPr lang="hu-HU" sz="2000" dirty="0"/>
              <a:t>lakását </a:t>
            </a:r>
            <a:r>
              <a:rPr lang="hu-HU" sz="2000" dirty="0" smtClean="0"/>
              <a:t>igazolja,</a:t>
            </a:r>
            <a:endParaRPr lang="hu-HU" sz="2000" dirty="0"/>
          </a:p>
          <a:p>
            <a:pPr marL="1200150" lvl="2" indent="-285750" algn="just" eaLnBrk="1" hangingPunct="1">
              <a:buFont typeface="Arial" panose="020B0604020202020204" pitchFamily="34" charset="0"/>
              <a:buChar char="−"/>
            </a:pPr>
            <a:r>
              <a:rPr lang="hu-HU" sz="1600" b="1" dirty="0" smtClean="0"/>
              <a:t>Lakóhelyét</a:t>
            </a:r>
            <a:r>
              <a:rPr lang="hu-HU" sz="1600" dirty="0" smtClean="0"/>
              <a:t> hatósági bizonyítvánnyal igazolta </a:t>
            </a:r>
            <a:r>
              <a:rPr lang="hu-H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(települési jegyző);</a:t>
            </a:r>
          </a:p>
          <a:p>
            <a:pPr marL="1200150" lvl="2" indent="-285750" algn="just" eaLnBrk="1" hangingPunct="1">
              <a:buFont typeface="Arial" panose="020B0604020202020204" pitchFamily="34" charset="0"/>
              <a:buChar char="−"/>
            </a:pPr>
            <a:r>
              <a:rPr lang="hu-HU" sz="1600" b="1" dirty="0" smtClean="0"/>
              <a:t>Mezőgazdasági üzemközpont </a:t>
            </a:r>
            <a:r>
              <a:rPr lang="hu-HU" sz="1600" dirty="0" smtClean="0"/>
              <a:t>igazolás </a:t>
            </a:r>
            <a:r>
              <a:rPr lang="hu-H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(Járási Földhivatal).</a:t>
            </a:r>
          </a:p>
        </p:txBody>
      </p:sp>
    </p:spTree>
    <p:extLst>
      <p:ext uri="{BB962C8B-B14F-4D97-AF65-F5344CB8AC3E}">
        <p14:creationId xmlns:p14="http://schemas.microsoft.com/office/powerpoint/2010/main" val="41385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ha feletti földrészletek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értékesítése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268760"/>
            <a:ext cx="8858250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</a:pPr>
            <a:r>
              <a:rPr lang="hu-H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árverés lefolyása (folyt. 3)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Az árverésen való részvétel további feltétele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Személyi azonosság </a:t>
            </a:r>
            <a:r>
              <a:rPr lang="hu-HU" sz="2000" strike="dblStrike" dirty="0" smtClean="0">
                <a:solidFill>
                  <a:srgbClr val="FF0000"/>
                </a:solidFill>
              </a:rPr>
              <a:t>és magyar állampolgárság</a:t>
            </a:r>
            <a:r>
              <a:rPr lang="hu-HU" sz="2000" dirty="0" smtClean="0"/>
              <a:t> igazolása.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Adóazonosító kártya </a:t>
            </a:r>
            <a:r>
              <a:rPr lang="hu-HU" sz="2000" dirty="0" smtClean="0"/>
              <a:t>megléte.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Nyilatkozatok</a:t>
            </a:r>
            <a:r>
              <a:rPr lang="hu-HU" sz="2000" dirty="0" smtClean="0"/>
              <a:t> (teljes bizonyító erejű magánokiratban együtt, vagy külön-külön) megléte arról, hogy</a:t>
            </a:r>
          </a:p>
          <a:p>
            <a:pPr marL="1200150" lvl="2" indent="-285750" algn="just" eaLnBrk="1" hangingPunct="1">
              <a:buFont typeface="Arial" panose="020B0604020202020204" pitchFamily="34" charset="0"/>
              <a:buChar char="−"/>
            </a:pPr>
            <a:r>
              <a:rPr lang="hu-HU" dirty="0" smtClean="0"/>
              <a:t>nincs a kiíróval szembeni lejárt tartozása;</a:t>
            </a:r>
          </a:p>
          <a:p>
            <a:pPr marL="1200150" lvl="2" indent="-285750" algn="just" eaLnBrk="1" hangingPunct="1">
              <a:buFont typeface="Arial" panose="020B0604020202020204" pitchFamily="34" charset="0"/>
              <a:buChar char="−"/>
            </a:pPr>
            <a:r>
              <a:rPr lang="hu-HU" dirty="0" smtClean="0"/>
              <a:t>nincs </a:t>
            </a:r>
            <a:r>
              <a:rPr lang="hu-HU" dirty="0"/>
              <a:t>a földhasználatért járó ellenszolgáltatásának teljesítéséből eredő, jogerősen megállapított és fennálló díj-, vagy egyéb </a:t>
            </a:r>
            <a:r>
              <a:rPr lang="hu-HU" dirty="0" smtClean="0"/>
              <a:t>tartozása;</a:t>
            </a:r>
          </a:p>
          <a:p>
            <a:pPr marL="1200150" lvl="2" indent="-285750" algn="just" eaLnBrk="1" hangingPunct="1">
              <a:buFont typeface="Arial" panose="020B0604020202020204" pitchFamily="34" charset="0"/>
              <a:buChar char="−"/>
            </a:pPr>
            <a:r>
              <a:rPr lang="hu-HU" dirty="0"/>
              <a:t>nincs hatvan napnál régebben lejárt esedékességű köztartozása, illetőleg helyi adó </a:t>
            </a:r>
            <a:r>
              <a:rPr lang="hu-HU" dirty="0" smtClean="0"/>
              <a:t>tartozása;</a:t>
            </a:r>
          </a:p>
          <a:p>
            <a:pPr marL="1200150" lvl="2" indent="-285750" algn="just" eaLnBrk="1" hangingPunct="1">
              <a:buFont typeface="Arial" panose="020B0604020202020204" pitchFamily="34" charset="0"/>
              <a:buChar char="−"/>
            </a:pPr>
            <a:r>
              <a:rPr lang="hu-HU" dirty="0"/>
              <a:t>hamis adatszolgáltatása miatt nem zárták ki állami vagyon hasznosítására irányuló korábbi – 3 évnél nem régebben lezárult – </a:t>
            </a:r>
            <a:r>
              <a:rPr lang="hu-HU" dirty="0" smtClean="0"/>
              <a:t>eljárásból;</a:t>
            </a:r>
          </a:p>
          <a:p>
            <a:pPr marL="1200150" lvl="2" indent="-285750" algn="just" eaLnBrk="1" hangingPunct="1">
              <a:buFont typeface="Arial" panose="020B0604020202020204" pitchFamily="34" charset="0"/>
              <a:buChar char="−"/>
            </a:pPr>
            <a:r>
              <a:rPr lang="hu-HU" dirty="0" smtClean="0"/>
              <a:t>vele </a:t>
            </a:r>
            <a:r>
              <a:rPr lang="hu-HU" dirty="0"/>
              <a:t>szemben az NFA az árverés meghirdetésének napját megelőző </a:t>
            </a:r>
            <a:r>
              <a:rPr lang="hu-HU" dirty="0" smtClean="0"/>
              <a:t>3 éven </a:t>
            </a:r>
            <a:r>
              <a:rPr lang="hu-HU" dirty="0"/>
              <a:t>belül </a:t>
            </a:r>
            <a:r>
              <a:rPr lang="hu-HU" dirty="0" smtClean="0"/>
              <a:t>az NFA vagyoni </a:t>
            </a:r>
            <a:r>
              <a:rPr lang="hu-HU" dirty="0"/>
              <a:t>körébe tartozó földrészletre vonatkozó hasznosítási szerződés kapcsán rendkívüli felmondással nem </a:t>
            </a:r>
            <a:r>
              <a:rPr lang="hu-HU" dirty="0" smtClean="0"/>
              <a:t>élt.</a:t>
            </a:r>
          </a:p>
        </p:txBody>
      </p:sp>
    </p:spTree>
    <p:extLst>
      <p:ext uri="{BB962C8B-B14F-4D97-AF65-F5344CB8AC3E}">
        <p14:creationId xmlns:p14="http://schemas.microsoft.com/office/powerpoint/2010/main" val="29339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ha feletti földrészletek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értékesítése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1395645"/>
            <a:ext cx="8991600" cy="5057775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>
            <a:off x="539440" y="1395645"/>
            <a:ext cx="1008140" cy="4491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5724160" y="2780910"/>
            <a:ext cx="1008140" cy="4491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4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ha feletti földrészletek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értékesítése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1395645"/>
            <a:ext cx="8991600" cy="5057775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5868180" y="3861061"/>
            <a:ext cx="1008140" cy="36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3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Az előadás vázlata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hu-HU" altLang="hu-HU" sz="3200" dirty="0" smtClean="0"/>
              <a:t>Gondolatok az erdő- és mezőgazdasági </a:t>
            </a:r>
            <a:r>
              <a:rPr lang="hu-HU" altLang="hu-H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adás-vétele</a:t>
            </a:r>
            <a:r>
              <a:rPr lang="hu-HU" altLang="hu-HU" sz="3200" dirty="0" smtClean="0">
                <a:solidFill>
                  <a:srgbClr val="FF0000"/>
                </a:solidFill>
              </a:rPr>
              <a:t> </a:t>
            </a:r>
            <a:r>
              <a:rPr lang="hu-HU" altLang="hu-HU" sz="3200" dirty="0" smtClean="0"/>
              <a:t>kapcsán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altLang="hu-HU" sz="3200" dirty="0" smtClean="0"/>
              <a:t>Várható fejlemények az </a:t>
            </a:r>
            <a:r>
              <a:rPr lang="hu-HU" altLang="hu-H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állami tulajdonú földek</a:t>
            </a:r>
            <a:r>
              <a:rPr lang="hu-HU" altLang="hu-HU" sz="3200" dirty="0" smtClean="0">
                <a:solidFill>
                  <a:srgbClr val="FF0000"/>
                </a:solidFill>
              </a:rPr>
              <a:t> </a:t>
            </a:r>
            <a:r>
              <a:rPr lang="hu-HU" altLang="hu-HU" sz="3200" dirty="0" smtClean="0"/>
              <a:t>eladása kapcsán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altLang="hu-H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Földhasználattal</a:t>
            </a:r>
            <a:r>
              <a:rPr lang="hu-HU" altLang="hu-HU" sz="3200" dirty="0" smtClean="0">
                <a:solidFill>
                  <a:srgbClr val="FF0000"/>
                </a:solidFill>
              </a:rPr>
              <a:t> </a:t>
            </a:r>
            <a:r>
              <a:rPr lang="hu-HU" altLang="hu-HU" sz="3200" dirty="0" smtClean="0"/>
              <a:t>kapcsolatos tudnivalók</a:t>
            </a:r>
          </a:p>
          <a:p>
            <a:pPr algn="just" eaLnBrk="1" hangingPunct="1">
              <a:buFont typeface="Arial" charset="0"/>
              <a:buChar char="•"/>
            </a:pPr>
            <a:endParaRPr lang="hu-HU" alt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ha feletti földrészletek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értékesítése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1395645"/>
            <a:ext cx="8991600" cy="5057775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1907630" y="3356990"/>
            <a:ext cx="3888540" cy="1800250"/>
          </a:xfrm>
          <a:prstGeom prst="roundRect">
            <a:avLst>
              <a:gd name="adj" fmla="val 679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9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ha feletti földrészletek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értékesítése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</a:pPr>
            <a:r>
              <a:rPr lang="hu-H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árverés lefolyása (folyt. 4)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400" dirty="0" smtClean="0"/>
              <a:t>Az árverést az NFA képviselője és közjegyző jelenlétében a megyei kormányhivatal részéről eljáró </a:t>
            </a:r>
            <a:r>
              <a:rPr lang="hu-HU" sz="2400" b="1" dirty="0" smtClean="0"/>
              <a:t>árverésvezető</a:t>
            </a:r>
            <a:r>
              <a:rPr lang="hu-HU" sz="2400" dirty="0" smtClean="0"/>
              <a:t> bonyolítja le.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Licitküszöbök: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hu-H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MFt-ig</a:t>
            </a: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50 </a:t>
            </a:r>
            <a:r>
              <a:rPr lang="hu-H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eFt</a:t>
            </a: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hu-H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MFt-tól</a:t>
            </a: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hu-H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MFt-ig</a:t>
            </a: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100 </a:t>
            </a:r>
            <a:r>
              <a:rPr lang="hu-H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eFt</a:t>
            </a: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hu-H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MFt-tól</a:t>
            </a: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</a:t>
            </a:r>
            <a:r>
              <a:rPr lang="hu-H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MFt-ig</a:t>
            </a: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200 </a:t>
            </a:r>
            <a:r>
              <a:rPr lang="hu-H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eFt</a:t>
            </a: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  <a:r>
              <a:rPr lang="hu-H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Mft-tól</a:t>
            </a: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500 </a:t>
            </a:r>
            <a:r>
              <a:rPr lang="hu-H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eFt</a:t>
            </a: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000" dirty="0" smtClean="0"/>
              <a:t>Háromszori felszólítás után </a:t>
            </a:r>
            <a:r>
              <a:rPr lang="hu-HU" sz="2000" b="1" dirty="0" smtClean="0"/>
              <a:t>az árverés lezárul.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000" b="1" dirty="0" smtClean="0"/>
              <a:t>Eredménytelen</a:t>
            </a:r>
            <a:r>
              <a:rPr lang="hu-HU" sz="2000" dirty="0" smtClean="0"/>
              <a:t> az árverés, ha nem tettek a licitküszöböt elérő ajánlatot.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000" b="1" dirty="0" smtClean="0"/>
              <a:t>A legmagasabb vételárat felajánló a nyertes árverező.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árverező a vételi ajánlatát nem vonhatja vissza.</a:t>
            </a:r>
          </a:p>
        </p:txBody>
      </p:sp>
    </p:spTree>
    <p:extLst>
      <p:ext uri="{BB962C8B-B14F-4D97-AF65-F5344CB8AC3E}">
        <p14:creationId xmlns:p14="http://schemas.microsoft.com/office/powerpoint/2010/main" val="35233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földhasználat bejegyzésének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folyamata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43570"/>
              </p:ext>
            </p:extLst>
          </p:nvPr>
        </p:nvGraphicFramePr>
        <p:xfrm>
          <a:off x="142876" y="1397000"/>
          <a:ext cx="8858248" cy="505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700"/>
                <a:gridCol w="576064"/>
                <a:gridCol w="2088232"/>
                <a:gridCol w="5581252"/>
              </a:tblGrid>
              <a:tr h="370840">
                <a:tc rowSpan="2" gridSpan="2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Hatósági jóváhagyás</a:t>
                      </a:r>
                      <a:endParaRPr lang="hu-H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09032">
                <a:tc gridSpan="2" v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u-H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Kifüggesztési kötelezettség</a:t>
                      </a:r>
                      <a:endParaRPr lang="hu-H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Termőföld 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haszon-bérbe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vételekor,</a:t>
                      </a:r>
                      <a:r>
                        <a:rPr lang="hu-HU" sz="1600" baseline="0" dirty="0" smtClean="0"/>
                        <a:t> ha az nem kivételes eset.</a:t>
                      </a:r>
                      <a:endParaRPr lang="hu-HU" sz="16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Állami</a:t>
                      </a:r>
                      <a:r>
                        <a:rPr lang="hu-HU" sz="1600" dirty="0" smtClean="0"/>
                        <a:t> vagy 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önkormányzati tulajdon </a:t>
                      </a:r>
                      <a:r>
                        <a:rPr lang="hu-HU" sz="1600" dirty="0" smtClean="0"/>
                        <a:t>haszonbérlése esetén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Köznevelési, felsőoktatási intézmény </a:t>
                      </a:r>
                      <a:r>
                        <a:rPr lang="hu-HU" sz="1600" dirty="0" smtClean="0"/>
                        <a:t>haszonbérlete</a:t>
                      </a:r>
                      <a:r>
                        <a:rPr lang="hu-HU" sz="1600" baseline="0" dirty="0" smtClean="0"/>
                        <a:t> esetén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Egyházi jogi </a:t>
                      </a:r>
                      <a:r>
                        <a:rPr lang="hu-HU" sz="1600" baseline="0" dirty="0" smtClean="0"/>
                        <a:t>személy számára kötött szerződés esetén</a:t>
                      </a:r>
                      <a:endParaRPr lang="hu-HU" sz="16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Felesbérlet</a:t>
                      </a:r>
                      <a:r>
                        <a:rPr lang="hu-H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sz="1600" dirty="0" smtClean="0"/>
                        <a:t>esetén.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Részesművelés</a:t>
                      </a:r>
                      <a:r>
                        <a:rPr lang="hu-HU" sz="1600" dirty="0" smtClean="0"/>
                        <a:t> e-setén.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Haszonbérleti</a:t>
                      </a:r>
                      <a:r>
                        <a:rPr lang="hu-HU" sz="1600" baseline="0" dirty="0" smtClean="0"/>
                        <a:t> 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szer-ződés módosítás </a:t>
                      </a:r>
                      <a:r>
                        <a:rPr lang="hu-HU" sz="1600" baseline="0" dirty="0" smtClean="0"/>
                        <a:t>e-setén: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Időtartam</a:t>
                      </a:r>
                      <a:r>
                        <a:rPr lang="hu-H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sz="1400" baseline="0" dirty="0" smtClean="0"/>
                        <a:t>meg-változtatásakor,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haszonbérleti díj </a:t>
                      </a:r>
                      <a:r>
                        <a:rPr lang="hu-HU" sz="1400" baseline="0" dirty="0" smtClean="0"/>
                        <a:t>megváltozta-tásakor.</a:t>
                      </a:r>
                      <a:endParaRPr lang="hu-HU" sz="14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Tulajdonostársak</a:t>
                      </a:r>
                      <a:r>
                        <a:rPr lang="hu-HU" sz="1600" dirty="0" smtClean="0"/>
                        <a:t> közötti 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használati megosztáskor.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Közeli hozzátartozóknál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szívességi földhasználat, haszonélve-zet, használat jogának alapítása</a:t>
                      </a:r>
                      <a:r>
                        <a:rPr lang="hu-HU" sz="1600" baseline="0" dirty="0" smtClean="0"/>
                        <a:t> esetén.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Jogszabályon alapuló támogatás feltételeként </a:t>
                      </a:r>
                      <a:r>
                        <a:rPr lang="hu-HU" sz="1600" baseline="0" dirty="0" smtClean="0"/>
                        <a:t>létrejövő föld-használat esetén.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MgTSz</a:t>
                      </a:r>
                      <a:r>
                        <a:rPr lang="hu-H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sz="1600" baseline="0" dirty="0" smtClean="0"/>
                        <a:t>és legalább 25 %-ban 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tulajdonos tagja (közeli hozzátartozója) vagy 3 éve foglalkoztatottja</a:t>
                      </a:r>
                      <a:r>
                        <a:rPr lang="hu-HU" sz="1600" baseline="0" dirty="0" smtClean="0"/>
                        <a:t> között létrejött földhasználati szerződés során.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Erdőbirtokossági társulat </a:t>
                      </a:r>
                      <a:r>
                        <a:rPr lang="hu-HU" sz="1600" baseline="0" dirty="0" smtClean="0"/>
                        <a:t>erdőre kötött földhasználatakor.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Tanya</a:t>
                      </a:r>
                      <a:r>
                        <a:rPr lang="hu-HU" sz="1600" dirty="0" smtClean="0"/>
                        <a:t> földhasználatának átengedésekor.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Alhaszonbérleti</a:t>
                      </a:r>
                      <a:r>
                        <a:rPr lang="hu-H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sz="1600" dirty="0" smtClean="0"/>
                        <a:t>szerződés esetén.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Rekreációs célú </a:t>
                      </a:r>
                      <a:r>
                        <a:rPr lang="hu-HU" sz="1600" dirty="0" smtClean="0"/>
                        <a:t>földhasználat esetén.</a:t>
                      </a:r>
                      <a:endParaRPr lang="hu-HU" sz="16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C:\Users\gosz.zoltan\AppData\Local\Microsoft\Windows\Temporary Internet Files\Content.IE5\UMA69QY4\button-24843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210"/>
            <a:ext cx="432000" cy="21600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osz.zoltan\AppData\Local\Microsoft\Windows\Temporary Internet Files\Content.IE5\FEWIW86D\green-plus-sign-m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68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gosz.zoltan\AppData\Local\Microsoft\Windows\Temporary Internet Files\Content.IE5\FEWIW86D\green-plus-sign-m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76" y="189000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gosz.zoltan\AppData\Local\Microsoft\Windows\Temporary Internet Files\Content.IE5\UMA69QY4\button-24843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64"/>
            <a:ext cx="432000" cy="2160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Előhaszonbérleti</a:t>
            </a: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rangsor </a:t>
            </a:r>
            <a:r>
              <a:rPr lang="hu-HU" altLang="hu-HU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ter-</a:t>
            </a: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mőföldre</a:t>
            </a: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(kivéve erdő, szőlő)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40813"/>
              </p:ext>
            </p:extLst>
          </p:nvPr>
        </p:nvGraphicFramePr>
        <p:xfrm>
          <a:off x="142872" y="1340768"/>
          <a:ext cx="8858253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60"/>
                <a:gridCol w="7741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Ranghely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Elővásárlásra jogosult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Művelési ág szerint</a:t>
                      </a:r>
                      <a:r>
                        <a:rPr lang="hu-HU" dirty="0" smtClean="0"/>
                        <a:t>i megosztásban: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szántó, rét, legelő esetén a helyi </a:t>
                      </a:r>
                      <a:r>
                        <a:rPr lang="hu-HU" sz="1600" b="1" dirty="0" smtClean="0"/>
                        <a:t>állattartó telepet </a:t>
                      </a:r>
                      <a:r>
                        <a:rPr lang="hu-HU" sz="1600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legalább 1 éve </a:t>
                      </a:r>
                      <a:r>
                        <a:rPr lang="hu-HU" sz="1600" dirty="0" smtClean="0"/>
                        <a:t>üzemeltető földműves, ha az 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állatsűrűsége </a:t>
                      </a:r>
                      <a:r>
                        <a:rPr lang="hu-HU" sz="1600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0,5 ÁE/ha</a:t>
                      </a:r>
                      <a:r>
                        <a:rPr lang="hu-HU" sz="1600" dirty="0" smtClean="0"/>
                        <a:t> és takarmány-előállítás a célja;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szántó,</a:t>
                      </a:r>
                      <a:r>
                        <a:rPr lang="hu-HU" sz="1600" baseline="0" dirty="0" smtClean="0"/>
                        <a:t> kert, szőlő és gyümölcsös esetén az 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eredet-megjelöléssel</a:t>
                      </a:r>
                      <a:r>
                        <a:rPr lang="hu-HU" sz="1600" baseline="0" dirty="0" smtClean="0"/>
                        <a:t> ellátott mezőgazdasági terméket előállító, vagy 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ökológiai</a:t>
                      </a:r>
                      <a:r>
                        <a:rPr lang="hu-H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gazdálkodó.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b="0" dirty="0" smtClean="0"/>
                        <a:t>A földterület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volt haszonbérlője</a:t>
                      </a:r>
                      <a:r>
                        <a:rPr lang="hu-HU" b="0" dirty="0" smtClean="0"/>
                        <a:t>, amennyiben </a:t>
                      </a:r>
                      <a:r>
                        <a:rPr lang="hu-HU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legalább 3 éve</a:t>
                      </a:r>
                      <a:r>
                        <a:rPr lang="hu-HU" b="0" u="non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helyben lakó földműves,</a:t>
                      </a:r>
                      <a:r>
                        <a:rPr lang="hu-HU" b="0" dirty="0" smtClean="0"/>
                        <a:t> vagy helybéli </a:t>
                      </a:r>
                      <a:r>
                        <a:rPr lang="hu-H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MgTSz,</a:t>
                      </a:r>
                      <a:r>
                        <a:rPr lang="hu-HU" b="0" baseline="0" dirty="0" smtClean="0"/>
                        <a:t> melynek haszonbérlete </a:t>
                      </a:r>
                      <a:r>
                        <a:rPr lang="hu-HU" b="1" u="sng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legalább 3 éve</a:t>
                      </a:r>
                      <a:r>
                        <a:rPr lang="hu-HU" b="0" dirty="0" smtClean="0"/>
                        <a:t>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fennállt.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just">
                        <a:buFont typeface="+mj-lt"/>
                        <a:buNone/>
                      </a:pPr>
                      <a:r>
                        <a:rPr lang="hu-HU" sz="1800" b="0" dirty="0" smtClean="0"/>
                        <a:t>Közös</a:t>
                      </a:r>
                      <a:r>
                        <a:rPr lang="hu-HU" sz="1800" b="0" baseline="0" dirty="0" smtClean="0"/>
                        <a:t> tulajdonban álló föld esetén a </a:t>
                      </a:r>
                      <a:r>
                        <a:rPr lang="hu-H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földműves tulajdonostárs,</a:t>
                      </a:r>
                      <a:r>
                        <a:rPr lang="hu-HU" sz="1800" b="1" baseline="0" dirty="0" smtClean="0"/>
                        <a:t> </a:t>
                      </a:r>
                      <a:r>
                        <a:rPr lang="hu-HU" sz="1800" b="0" baseline="0" dirty="0" smtClean="0"/>
                        <a:t>ha a bérbeadás külső személy javára történik.</a:t>
                      </a:r>
                      <a:endParaRPr lang="hu-HU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IV.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/>
                        <a:t>A földrészlet közelében lakó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földműves gazdálkodók</a:t>
                      </a:r>
                      <a:r>
                        <a:rPr lang="hu-HU" b="1" dirty="0" smtClean="0"/>
                        <a:t> </a:t>
                      </a:r>
                      <a:r>
                        <a:rPr lang="hu-HU" b="0" dirty="0" smtClean="0"/>
                        <a:t>közül </a:t>
                      </a:r>
                      <a:r>
                        <a:rPr lang="hu-HU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legalább 3 éve: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/>
                        <a:t>helyben lakó szomszéd,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/>
                        <a:t>helyben lakó,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/>
                        <a:t>20 km-es távolságon belül lakóhellyel vagy üzemközponttal rendelkező.</a:t>
                      </a:r>
                      <a:endParaRPr lang="hu-H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/>
                        <a:t>A </a:t>
                      </a:r>
                      <a:r>
                        <a:rPr lang="hu-HU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legalább 3 éve</a:t>
                      </a:r>
                      <a:r>
                        <a:rPr lang="hu-HU" dirty="0" smtClean="0"/>
                        <a:t> helyben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gazdálkodó MgTSz,</a:t>
                      </a:r>
                      <a:r>
                        <a:rPr lang="hu-H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b="0" dirty="0" smtClean="0">
                          <a:effectLst/>
                        </a:rPr>
                        <a:t>amely: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a </a:t>
                      </a:r>
                      <a:r>
                        <a:rPr lang="hu-HU" sz="1600" b="1" dirty="0" smtClean="0"/>
                        <a:t>szomszédos </a:t>
                      </a:r>
                      <a:r>
                        <a:rPr lang="hu-HU" sz="1600" dirty="0" smtClean="0"/>
                        <a:t>földön gazdálkodik és</a:t>
                      </a:r>
                      <a:r>
                        <a:rPr lang="hu-HU" sz="1600" b="0" dirty="0" smtClean="0"/>
                        <a:t> a </a:t>
                      </a:r>
                      <a:r>
                        <a:rPr lang="hu-HU" sz="1600" b="1" dirty="0" smtClean="0"/>
                        <a:t>településen</a:t>
                      </a:r>
                      <a:r>
                        <a:rPr lang="hu-HU" sz="1600" b="0" dirty="0" smtClean="0"/>
                        <a:t> van az</a:t>
                      </a:r>
                      <a:r>
                        <a:rPr lang="hu-HU" sz="1600" b="0" baseline="0" dirty="0" smtClean="0"/>
                        <a:t> </a:t>
                      </a:r>
                      <a:r>
                        <a:rPr lang="hu-HU" sz="1600" b="0" dirty="0" smtClean="0"/>
                        <a:t>üzemközpontja,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0" dirty="0" smtClean="0"/>
                        <a:t>a </a:t>
                      </a:r>
                      <a:r>
                        <a:rPr lang="hu-HU" sz="1600" b="1" dirty="0" smtClean="0"/>
                        <a:t>településen</a:t>
                      </a:r>
                      <a:r>
                        <a:rPr lang="hu-HU" sz="1600" b="0" dirty="0" smtClean="0"/>
                        <a:t> gazdálkodik </a:t>
                      </a:r>
                      <a:r>
                        <a:rPr lang="hu-HU" sz="1600" dirty="0" smtClean="0"/>
                        <a:t>és</a:t>
                      </a:r>
                      <a:r>
                        <a:rPr lang="hu-HU" sz="1600" b="0" dirty="0" smtClean="0"/>
                        <a:t> a </a:t>
                      </a:r>
                      <a:r>
                        <a:rPr lang="hu-HU" sz="1600" b="1" dirty="0" smtClean="0"/>
                        <a:t>településen</a:t>
                      </a:r>
                      <a:r>
                        <a:rPr lang="hu-HU" sz="1600" b="0" dirty="0" smtClean="0"/>
                        <a:t> van az</a:t>
                      </a:r>
                      <a:r>
                        <a:rPr lang="hu-HU" sz="1600" b="0" baseline="0" dirty="0" smtClean="0"/>
                        <a:t> </a:t>
                      </a:r>
                      <a:r>
                        <a:rPr lang="hu-HU" sz="1600" b="0" dirty="0" smtClean="0"/>
                        <a:t>üzemközpontja,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0" dirty="0" smtClean="0"/>
                        <a:t>a föld </a:t>
                      </a:r>
                      <a:r>
                        <a:rPr lang="hu-HU" sz="1600" b="1" dirty="0" smtClean="0"/>
                        <a:t>20 km-es körzetében</a:t>
                      </a:r>
                      <a:r>
                        <a:rPr lang="hu-HU" sz="1600" b="0" dirty="0" smtClean="0"/>
                        <a:t> gazdálkodik és a </a:t>
                      </a:r>
                      <a:r>
                        <a:rPr lang="hu-HU" sz="1600" b="1" dirty="0" smtClean="0"/>
                        <a:t>körzetben</a:t>
                      </a:r>
                      <a:r>
                        <a:rPr lang="hu-HU" sz="1600" b="0" dirty="0" smtClean="0"/>
                        <a:t> van az üzemközpontja.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Lefelé nyíl 2"/>
          <p:cNvSpPr/>
          <p:nvPr/>
        </p:nvSpPr>
        <p:spPr>
          <a:xfrm>
            <a:off x="1403648" y="2060810"/>
            <a:ext cx="288032" cy="864096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Lefelé nyíl 8"/>
          <p:cNvSpPr/>
          <p:nvPr/>
        </p:nvSpPr>
        <p:spPr>
          <a:xfrm>
            <a:off x="1403648" y="4725180"/>
            <a:ext cx="288032" cy="6480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Lefelé nyíl 9"/>
          <p:cNvSpPr/>
          <p:nvPr/>
        </p:nvSpPr>
        <p:spPr>
          <a:xfrm>
            <a:off x="1403648" y="5805330"/>
            <a:ext cx="288032" cy="6480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827584" y="1844824"/>
            <a:ext cx="288032" cy="4536504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26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Előhaszonbérleti rangsor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erdőterületre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34784"/>
              </p:ext>
            </p:extLst>
          </p:nvPr>
        </p:nvGraphicFramePr>
        <p:xfrm>
          <a:off x="142872" y="1340768"/>
          <a:ext cx="8858253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60"/>
                <a:gridCol w="7741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Ranghely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Elővásárlásra jogosult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b="0" dirty="0" smtClean="0"/>
                        <a:t>Az erdőterület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volt haszonbérlője,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b="0" dirty="0" smtClean="0"/>
                        <a:t>amennyiben </a:t>
                      </a:r>
                      <a:r>
                        <a:rPr lang="hu-HU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legalább 3 éve</a:t>
                      </a:r>
                      <a:r>
                        <a:rPr lang="hu-HU" b="0" u="non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helyben lakó szomszéd földműves,</a:t>
                      </a:r>
                      <a:r>
                        <a:rPr lang="hu-HU" b="0" dirty="0" smtClean="0"/>
                        <a:t> vagy helybéli illetőségű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szomszédos </a:t>
                      </a:r>
                      <a:r>
                        <a:rPr lang="hu-HU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MgTSz</a:t>
                      </a:r>
                      <a:r>
                        <a:rPr lang="hu-H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b="0" dirty="0" smtClean="0"/>
                        <a:t>amennyiben </a:t>
                      </a:r>
                      <a:r>
                        <a:rPr lang="hu-HU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legalább 3 éve</a:t>
                      </a:r>
                      <a:r>
                        <a:rPr lang="hu-HU" b="0" u="non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helyben lakó földműves,</a:t>
                      </a:r>
                      <a:r>
                        <a:rPr lang="hu-HU" b="0" dirty="0" smtClean="0"/>
                        <a:t> vagy helybéli illetőségű </a:t>
                      </a:r>
                      <a:r>
                        <a:rPr lang="hu-HU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MgTSz</a:t>
                      </a:r>
                      <a:r>
                        <a:rPr lang="hu-H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b="0" dirty="0" smtClean="0"/>
                        <a:t>amennyiben </a:t>
                      </a:r>
                      <a:r>
                        <a:rPr lang="hu-HU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legalább 3 éve</a:t>
                      </a:r>
                      <a:r>
                        <a:rPr lang="hu-HU" b="0" dirty="0" smtClean="0"/>
                        <a:t> </a:t>
                      </a:r>
                      <a:r>
                        <a:rPr lang="hu-HU" b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lakóhelye, vagy üzemközpontja</a:t>
                      </a:r>
                      <a:r>
                        <a:rPr lang="hu-HU" b="1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b="0" u="none" baseline="0" dirty="0" smtClean="0">
                          <a:solidFill>
                            <a:schemeClr val="dk1"/>
                          </a:solidFill>
                          <a:effectLst/>
                        </a:rPr>
                        <a:t>a haszonbérlet tárgyát képező erdő </a:t>
                      </a:r>
                      <a:r>
                        <a:rPr lang="hu-HU" b="1" u="none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km-es körzetében található.</a:t>
                      </a:r>
                      <a:endParaRPr lang="hu-HU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just">
                        <a:buFont typeface="+mj-lt"/>
                        <a:buNone/>
                      </a:pPr>
                      <a:r>
                        <a:rPr lang="hu-HU" sz="1800" b="0" dirty="0" smtClean="0"/>
                        <a:t>Közös</a:t>
                      </a:r>
                      <a:r>
                        <a:rPr lang="hu-HU" sz="1800" b="0" baseline="0" dirty="0" smtClean="0"/>
                        <a:t> tulajdonban lévő erdő esetén a </a:t>
                      </a:r>
                      <a:r>
                        <a:rPr lang="hu-HU" sz="1800" b="1" baseline="0" dirty="0" smtClean="0"/>
                        <a:t>földműves tulajdonostárs, </a:t>
                      </a:r>
                      <a:r>
                        <a:rPr lang="hu-HU" sz="1800" b="0" baseline="0" dirty="0" smtClean="0"/>
                        <a:t>ha a bérbeadás külső személy javára történik.</a:t>
                      </a:r>
                      <a:endParaRPr lang="hu-HU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Lefelé nyíl 2"/>
          <p:cNvSpPr/>
          <p:nvPr/>
        </p:nvSpPr>
        <p:spPr>
          <a:xfrm>
            <a:off x="1403560" y="2132820"/>
            <a:ext cx="288032" cy="14402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827584" y="1844824"/>
            <a:ext cx="288032" cy="2376286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45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Előhaszonbérleti rangsor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szőlőterületre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30396"/>
              </p:ext>
            </p:extLst>
          </p:nvPr>
        </p:nvGraphicFramePr>
        <p:xfrm>
          <a:off x="142872" y="1340768"/>
          <a:ext cx="8858253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60"/>
                <a:gridCol w="7741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Ranghely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Elővásárlásra jogosult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just">
                        <a:buFont typeface="Arial" panose="020B0604020202020204" pitchFamily="34" charset="0"/>
                        <a:buNone/>
                      </a:pPr>
                      <a:r>
                        <a:rPr lang="hu-H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Eredet-megjelöléssel</a:t>
                      </a:r>
                      <a:r>
                        <a:rPr lang="hu-HU" sz="1800" baseline="0" dirty="0" smtClean="0"/>
                        <a:t> ellátott mezőgazdasági terméket előállító, vagy </a:t>
                      </a:r>
                      <a:r>
                        <a:rPr lang="hu-H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ökológiai</a:t>
                      </a:r>
                      <a:r>
                        <a:rPr lang="hu-H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gazdálkodó.</a:t>
                      </a:r>
                      <a:endParaRPr lang="hu-H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b="0" dirty="0" smtClean="0"/>
                        <a:t>A földterület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volt haszonbérlője</a:t>
                      </a:r>
                      <a:r>
                        <a:rPr lang="hu-HU" b="0" dirty="0" smtClean="0"/>
                        <a:t>, amennyiben </a:t>
                      </a:r>
                      <a:r>
                        <a:rPr lang="hu-HU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legalább 3 éve</a:t>
                      </a:r>
                      <a:r>
                        <a:rPr lang="hu-HU" b="0" u="non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helyben lakó földműves,</a:t>
                      </a:r>
                      <a:r>
                        <a:rPr lang="hu-HU" b="0" dirty="0" smtClean="0"/>
                        <a:t> vagy helybéli </a:t>
                      </a:r>
                      <a:r>
                        <a:rPr lang="hu-H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MgTSz,</a:t>
                      </a:r>
                      <a:r>
                        <a:rPr lang="hu-HU" b="0" baseline="0" dirty="0" smtClean="0"/>
                        <a:t> melynek haszonbérlete </a:t>
                      </a:r>
                      <a:r>
                        <a:rPr lang="hu-HU" b="1" u="sng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legalább 3 éve</a:t>
                      </a:r>
                      <a:r>
                        <a:rPr lang="hu-HU" b="0" dirty="0" smtClean="0"/>
                        <a:t>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fennállt.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just">
                        <a:buFont typeface="+mj-lt"/>
                        <a:buNone/>
                      </a:pPr>
                      <a:r>
                        <a:rPr lang="hu-HU" sz="1800" b="0" dirty="0" smtClean="0"/>
                        <a:t>Közös</a:t>
                      </a:r>
                      <a:r>
                        <a:rPr lang="hu-HU" sz="1800" b="0" baseline="0" dirty="0" smtClean="0"/>
                        <a:t> tulajdonban álló föld esetén a </a:t>
                      </a:r>
                      <a:r>
                        <a:rPr lang="hu-HU" sz="1800" b="1" baseline="0" dirty="0" smtClean="0"/>
                        <a:t>földműves tulajdonostárs, </a:t>
                      </a:r>
                      <a:r>
                        <a:rPr lang="hu-HU" sz="1800" b="0" baseline="0" dirty="0" smtClean="0"/>
                        <a:t>ha a bérbeadás külső személy javára történik.</a:t>
                      </a:r>
                      <a:endParaRPr lang="hu-HU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IV.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just">
                        <a:buFont typeface="Arial" panose="020B0604020202020204" pitchFamily="34" charset="0"/>
                        <a:buNone/>
                      </a:pPr>
                      <a:r>
                        <a:rPr lang="hu-HU" sz="1800" b="1" dirty="0" smtClean="0"/>
                        <a:t>Szomszédos</a:t>
                      </a:r>
                      <a:r>
                        <a:rPr lang="hu-HU" sz="1800" b="1" baseline="0" dirty="0" smtClean="0"/>
                        <a:t> szőlőterület </a:t>
                      </a:r>
                      <a:r>
                        <a:rPr lang="hu-HU" sz="1800" b="0" baseline="0" dirty="0" smtClean="0"/>
                        <a:t>bérbeadása esetén a </a:t>
                      </a:r>
                      <a:r>
                        <a:rPr lang="hu-HU" sz="1800" b="1" baseline="0" dirty="0" smtClean="0"/>
                        <a:t>hegyközségi tag, </a:t>
                      </a:r>
                      <a:r>
                        <a:rPr lang="hu-HU" sz="1800" b="0" baseline="0" dirty="0" smtClean="0"/>
                        <a:t>ha </a:t>
                      </a:r>
                      <a:r>
                        <a:rPr lang="hu-HU" sz="1800" b="1" u="sng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hónapra visszamenőleg</a:t>
                      </a:r>
                      <a:r>
                        <a:rPr lang="hu-HU" sz="1800" b="1" baseline="0" dirty="0" smtClean="0"/>
                        <a:t> </a:t>
                      </a:r>
                      <a:r>
                        <a:rPr lang="hu-HU" sz="1800" b="0" baseline="0" dirty="0" smtClean="0"/>
                        <a:t>rendelkezett folyamatos hegyközségi tagsággal.</a:t>
                      </a:r>
                      <a:endParaRPr lang="hu-HU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/>
                        <a:t>A földrészlet közelében lakó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földműves gazdálkodók</a:t>
                      </a:r>
                      <a:r>
                        <a:rPr lang="hu-HU" b="1" dirty="0" smtClean="0"/>
                        <a:t> </a:t>
                      </a:r>
                      <a:r>
                        <a:rPr lang="hu-HU" b="0" dirty="0" smtClean="0"/>
                        <a:t>közül </a:t>
                      </a:r>
                      <a:r>
                        <a:rPr lang="hu-HU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legalább 3 éve: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/>
                        <a:t>helyben lakó szomszéd,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/>
                        <a:t>helyben lakó,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/>
                        <a:t>20 km-es távolságon belül lakóhellyel vagy üzemközponttal rendelkező.</a:t>
                      </a:r>
                      <a:endParaRPr lang="hu-H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VI.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/>
                        <a:t>A </a:t>
                      </a:r>
                      <a:r>
                        <a:rPr lang="hu-HU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legalább 3 éve</a:t>
                      </a:r>
                      <a:r>
                        <a:rPr lang="hu-HU" dirty="0" smtClean="0"/>
                        <a:t> helyben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gazdálkodó MgTSz,</a:t>
                      </a:r>
                      <a:r>
                        <a:rPr lang="hu-H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b="0" dirty="0" smtClean="0">
                          <a:effectLst/>
                        </a:rPr>
                        <a:t>amely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a </a:t>
                      </a:r>
                      <a:r>
                        <a:rPr lang="hu-HU" sz="1600" b="1" dirty="0" smtClean="0"/>
                        <a:t>szomszédos </a:t>
                      </a:r>
                      <a:r>
                        <a:rPr lang="hu-HU" sz="1600" dirty="0" smtClean="0"/>
                        <a:t>földön gazdálkodik és</a:t>
                      </a:r>
                      <a:r>
                        <a:rPr lang="hu-HU" sz="1600" b="0" dirty="0" smtClean="0"/>
                        <a:t> a </a:t>
                      </a:r>
                      <a:r>
                        <a:rPr lang="hu-HU" sz="1600" b="1" dirty="0" smtClean="0"/>
                        <a:t>településen</a:t>
                      </a:r>
                      <a:r>
                        <a:rPr lang="hu-HU" sz="1600" b="0" dirty="0" smtClean="0"/>
                        <a:t> van az</a:t>
                      </a:r>
                      <a:r>
                        <a:rPr lang="hu-HU" sz="1600" b="0" baseline="0" dirty="0" smtClean="0"/>
                        <a:t> </a:t>
                      </a:r>
                      <a:r>
                        <a:rPr lang="hu-HU" sz="1600" b="0" dirty="0" smtClean="0"/>
                        <a:t>üzemközpontja,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0" dirty="0" smtClean="0"/>
                        <a:t>a </a:t>
                      </a:r>
                      <a:r>
                        <a:rPr lang="hu-HU" sz="1600" b="1" dirty="0" smtClean="0"/>
                        <a:t>településen</a:t>
                      </a:r>
                      <a:r>
                        <a:rPr lang="hu-HU" sz="1600" b="0" dirty="0" smtClean="0"/>
                        <a:t> gazdálkodik </a:t>
                      </a:r>
                      <a:r>
                        <a:rPr lang="hu-HU" sz="1600" dirty="0" smtClean="0"/>
                        <a:t>és</a:t>
                      </a:r>
                      <a:r>
                        <a:rPr lang="hu-HU" sz="1600" b="0" dirty="0" smtClean="0"/>
                        <a:t> a </a:t>
                      </a:r>
                      <a:r>
                        <a:rPr lang="hu-HU" sz="1600" b="1" dirty="0" smtClean="0"/>
                        <a:t>településen</a:t>
                      </a:r>
                      <a:r>
                        <a:rPr lang="hu-HU" sz="1600" b="0" dirty="0" smtClean="0"/>
                        <a:t> van az</a:t>
                      </a:r>
                      <a:r>
                        <a:rPr lang="hu-HU" sz="1600" b="0" baseline="0" dirty="0" smtClean="0"/>
                        <a:t> </a:t>
                      </a:r>
                      <a:r>
                        <a:rPr lang="hu-HU" sz="1600" b="0" dirty="0" smtClean="0"/>
                        <a:t>üzemközpontja,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0" dirty="0" smtClean="0"/>
                        <a:t>a föld </a:t>
                      </a:r>
                      <a:r>
                        <a:rPr lang="hu-HU" sz="1600" b="1" dirty="0" smtClean="0"/>
                        <a:t>20 km-es körzetében</a:t>
                      </a:r>
                      <a:r>
                        <a:rPr lang="hu-HU" sz="1600" b="0" dirty="0" smtClean="0"/>
                        <a:t> gazdálkodik és a </a:t>
                      </a:r>
                      <a:r>
                        <a:rPr lang="hu-HU" sz="1600" b="1" dirty="0" smtClean="0"/>
                        <a:t>körzetben</a:t>
                      </a:r>
                      <a:r>
                        <a:rPr lang="hu-HU" sz="1600" b="0" dirty="0" smtClean="0"/>
                        <a:t> van az üzemközpontja.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Lefelé nyíl 8"/>
          <p:cNvSpPr/>
          <p:nvPr/>
        </p:nvSpPr>
        <p:spPr>
          <a:xfrm>
            <a:off x="1403648" y="4653260"/>
            <a:ext cx="288032" cy="6480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Lefelé nyíl 9"/>
          <p:cNvSpPr/>
          <p:nvPr/>
        </p:nvSpPr>
        <p:spPr>
          <a:xfrm>
            <a:off x="1403648" y="5733320"/>
            <a:ext cx="288032" cy="6480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827584" y="1844824"/>
            <a:ext cx="288032" cy="4536504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67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Ajánlott irodalom </a:t>
            </a: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</a:t>
            </a:r>
            <a:endParaRPr lang="hu-HU" altLang="hu-HU" sz="3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72" y="1413420"/>
            <a:ext cx="3565195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3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5812705" cy="1060450"/>
          </a:xfrm>
        </p:spPr>
        <p:txBody>
          <a:bodyPr/>
          <a:lstStyle/>
          <a:p>
            <a:pPr algn="l" eaLnBrk="1" hangingPunct="1"/>
            <a:r>
              <a:rPr lang="hu-HU" altLang="hu-H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Zárszó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/>
            <a:r>
              <a:rPr lang="hu-HU" alt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helyi földbizottsági jogkörben eljáró Nemzeti Agrárgazdasági Kamara megyei szervezetei a Települési Agrárgazdasági Bizottságokra támaszkodva mintegy </a:t>
            </a:r>
            <a:r>
              <a:rPr lang="hu-HU" altLang="hu-HU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szakmai kontrollt </a:t>
            </a:r>
            <a:r>
              <a:rPr lang="hu-HU" alt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látnak el a Földforgalmi törvény kapcsán. Mivel az Alkotmánybíróság határozata óta a földbizottsági állásfoglalások az esetleges bírósági szakaszban nem csak formai, hanem érdemi szempontok alapján is felülbírálhatók, így </a:t>
            </a:r>
            <a:r>
              <a:rPr lang="hu-HU" altLang="hu-H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munkánk jelentősen felértékelődött.</a:t>
            </a:r>
            <a:r>
              <a:rPr lang="hu-HU" alt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Ezt bizonyítja az a tény is, hogy a földbizottsági állásfoglalás ellen benyújtott kifogással önkormányzati testületi ülésen megváltoztatott </a:t>
            </a:r>
            <a:r>
              <a:rPr lang="hu-HU" alt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határozat közbenső érdemi döntésnek minősül, mely ellen önálló </a:t>
            </a:r>
            <a:r>
              <a:rPr lang="hu-HU" alt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bírósági felügyelet vehető igénybe.</a:t>
            </a:r>
          </a:p>
          <a:p>
            <a:pPr marL="0" indent="0" algn="just" eaLnBrk="1" hangingPunct="1"/>
            <a:r>
              <a:rPr lang="hu-HU" altLang="hu-HU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Sajnálatos tény viszont, hogy az állami tulajdonú földrészletek pályázat vagy árverés útján történő elidegenítése esetén ez a szakmai kontroll nem valósulhat meg.</a:t>
            </a:r>
            <a:endParaRPr lang="hu-HU" altLang="hu-HU" sz="2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6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lcím 2"/>
          <p:cNvSpPr>
            <a:spLocks noGrp="1"/>
          </p:cNvSpPr>
          <p:nvPr>
            <p:ph type="subTitle" idx="1"/>
          </p:nvPr>
        </p:nvSpPr>
        <p:spPr>
          <a:xfrm>
            <a:off x="319088" y="4322763"/>
            <a:ext cx="8501062" cy="1482725"/>
          </a:xfrm>
        </p:spPr>
        <p:txBody>
          <a:bodyPr/>
          <a:lstStyle/>
          <a:p>
            <a:pPr eaLnBrk="1" hangingPunct="1"/>
            <a:r>
              <a:rPr lang="hu-HU" altLang="hu-H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Köszönöm a megtisztelő figyelmet!</a:t>
            </a:r>
          </a:p>
          <a:p>
            <a:pPr eaLnBrk="1" hangingPunct="1"/>
            <a:r>
              <a:rPr lang="hu-HU" altLang="hu-H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csongrad</a:t>
            </a:r>
            <a:r>
              <a:rPr lang="hu-HU" alt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hu-HU" altLang="hu-H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nak.hu</a:t>
            </a:r>
            <a:endParaRPr lang="hu-HU" alt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 alt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u-HU" alt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 62/423-360</a:t>
            </a:r>
            <a:endParaRPr lang="hu-HU" altLang="hu-HU" b="1" dirty="0" smtClean="0">
              <a:solidFill>
                <a:schemeClr val="tx1"/>
              </a:solidFill>
            </a:endParaRPr>
          </a:p>
          <a:p>
            <a:pPr eaLnBrk="1" hangingPunct="1"/>
            <a:endParaRPr lang="hu-HU" altLang="hu-HU" sz="2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altLang="hu-HU" sz="1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Kép 6" descr="Nemzeti-agrárgazdasági-kam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7338"/>
            <a:ext cx="8643938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Jogszabályi környezet</a:t>
            </a:r>
            <a:br>
              <a:rPr lang="hu-HU" altLang="hu-H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(Törvények és módosítások)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+mj-lt"/>
              <a:buAutoNum type="arabicPeriod"/>
            </a:pPr>
            <a:r>
              <a:rPr lang="hu-HU" altLang="hu-HU" dirty="0"/>
              <a:t>A mező- és erdőgazdasági földek forgalmáról szóló 2013. évi CXXII. törvény </a:t>
            </a:r>
            <a:r>
              <a:rPr lang="hu-HU" altLang="hu-HU" b="1" dirty="0"/>
              <a:t>(Földforgalmi tv.)</a:t>
            </a:r>
            <a:r>
              <a:rPr lang="hu-HU" altLang="hu-HU" dirty="0"/>
              <a:t>.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hu-HU" altLang="hu-HU" dirty="0"/>
              <a:t>A mező- és erdőgazdasági földek forgalmáról szóló 2013. évi CXXII. törvénnyel összefüggő egyes rendelkezésekről és átmeneti szabályokról szóló 2013. évi CCXII. törvény </a:t>
            </a:r>
            <a:r>
              <a:rPr lang="hu-HU" altLang="hu-HU" b="1" dirty="0"/>
              <a:t>(</a:t>
            </a:r>
            <a:r>
              <a:rPr lang="hu-HU" altLang="hu-HU" b="1" dirty="0" err="1"/>
              <a:t>Fétv</a:t>
            </a:r>
            <a:r>
              <a:rPr lang="hu-HU" altLang="hu-HU" b="1" dirty="0" smtClean="0"/>
              <a:t>.)</a:t>
            </a:r>
            <a:r>
              <a:rPr lang="hu-HU" altLang="hu-H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/>
              <a:t>kollektív befektetési formákról és kezelőikről, valamint egyes pénzügyi tárgyú törvények </a:t>
            </a:r>
            <a:r>
              <a:rPr lang="hu-HU" dirty="0" smtClean="0"/>
              <a:t>módosításáról szóló </a:t>
            </a:r>
            <a:r>
              <a:rPr lang="hu-HU" dirty="0"/>
              <a:t>2014. évi XVI. </a:t>
            </a:r>
            <a:r>
              <a:rPr lang="hu-HU" dirty="0" smtClean="0"/>
              <a:t>törvény (a helyi földbizottság állásfoglalása ellen benyújtott kifogás elbírálás részletes szabályairól </a:t>
            </a:r>
            <a:r>
              <a:rPr lang="hu-HU" b="1" dirty="0" smtClean="0"/>
              <a:t>Saláta tv.</a:t>
            </a:r>
            <a:r>
              <a:rPr lang="hu-HU" dirty="0" smtClean="0"/>
              <a:t>)</a:t>
            </a:r>
            <a:endParaRPr lang="hu-HU" dirty="0"/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hu-HU" altLang="hu-HU" dirty="0" smtClean="0"/>
              <a:t>17/2015 </a:t>
            </a:r>
            <a:r>
              <a:rPr lang="hu-HU" altLang="hu-HU" dirty="0"/>
              <a:t>(VI.5.) Alkotmánybírósági határozat a mező- és erdőgazdasági földek forgalmáról szóló 2013. évi CXXII. törvény egyes rendelkezései, illetve a mező- és erdőgazdasági földek forgalmáról szóló 2013. évi CXXII. törvénnyel összefüggő egyes rendelkezésekről és átmeneti szabályokról szóló 2013. évi CCXII. törvény 103/A. § (1) bekezdése szövegrésze alaptörvény-ellenességének megállapításáról és megsemmisítéséről, alkalmazásuk kizárásáról, valamint alkotmányos követelmények megállapításáról </a:t>
            </a:r>
            <a:r>
              <a:rPr lang="hu-HU" altLang="hu-HU" b="1" dirty="0"/>
              <a:t>(AB határozat)</a:t>
            </a:r>
            <a:r>
              <a:rPr lang="hu-HU" altLang="hu-HU" dirty="0"/>
              <a:t>.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hu-HU" dirty="0"/>
              <a:t>A Nemzeti Földalapról szóló 2010. évi LXXXVII. törvény </a:t>
            </a:r>
            <a:r>
              <a:rPr lang="hu-HU" b="1" dirty="0"/>
              <a:t>(NFA tv</a:t>
            </a:r>
            <a:r>
              <a:rPr lang="hu-HU" b="1" dirty="0" smtClean="0"/>
              <a:t>.).</a:t>
            </a:r>
            <a:endParaRPr lang="hu-HU" altLang="hu-HU" b="1" dirty="0"/>
          </a:p>
        </p:txBody>
      </p:sp>
    </p:spTree>
    <p:extLst>
      <p:ext uri="{BB962C8B-B14F-4D97-AF65-F5344CB8AC3E}">
        <p14:creationId xmlns:p14="http://schemas.microsoft.com/office/powerpoint/2010/main" val="33239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Jogszabályi környezet</a:t>
            </a:r>
            <a:br>
              <a:rPr lang="hu-HU" altLang="hu-H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(Végrehajtási rendeletek)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+mj-lt"/>
              <a:buAutoNum type="arabicPeriod"/>
            </a:pPr>
            <a:r>
              <a:rPr lang="hu-HU" dirty="0" smtClean="0"/>
              <a:t>Az </a:t>
            </a:r>
            <a:r>
              <a:rPr lang="hu-HU" dirty="0"/>
              <a:t>elővásárlási és </a:t>
            </a:r>
            <a:r>
              <a:rPr lang="hu-HU" dirty="0" err="1"/>
              <a:t>előhaszonbérleti</a:t>
            </a:r>
            <a:r>
              <a:rPr lang="hu-HU" dirty="0"/>
              <a:t> jog gyakorlása érdekében az adás-vételi és a haszonbérleti szerződés </a:t>
            </a:r>
            <a:r>
              <a:rPr lang="hu-HU" b="1" dirty="0"/>
              <a:t>hirdetményi úton történő közlésére </a:t>
            </a:r>
            <a:r>
              <a:rPr lang="hu-HU" dirty="0"/>
              <a:t>vonatkozó eljárási </a:t>
            </a:r>
            <a:r>
              <a:rPr lang="hu-HU" dirty="0" smtClean="0"/>
              <a:t>szabályokról szóló 474/2013</a:t>
            </a:r>
            <a:r>
              <a:rPr lang="hu-HU" dirty="0"/>
              <a:t>. (XII. 12.) Korm. </a:t>
            </a:r>
            <a:r>
              <a:rPr lang="hu-HU" dirty="0" smtClean="0"/>
              <a:t>rendelet.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föld tulajdonjogának átruházását, vagy a föld tulajdonjogát érintő más írásba foglalt jogügyletet tartalmazó papír alapú okmány </a:t>
            </a:r>
            <a:r>
              <a:rPr lang="hu-HU" b="1" dirty="0"/>
              <a:t>biztonsági kellékeiről és kibocsátásainak </a:t>
            </a:r>
            <a:r>
              <a:rPr lang="hu-HU" b="1" dirty="0" smtClean="0"/>
              <a:t>szabályairól</a:t>
            </a:r>
            <a:r>
              <a:rPr lang="hu-HU" dirty="0" smtClean="0"/>
              <a:t> szóló </a:t>
            </a:r>
            <a:r>
              <a:rPr lang="hu-HU" dirty="0"/>
              <a:t>47/2014. (II. 26.) Korm. </a:t>
            </a:r>
            <a:r>
              <a:rPr lang="hu-HU" dirty="0" smtClean="0"/>
              <a:t>rendelet.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/>
              <a:t>mezőgazdasági vagy erdészeti </a:t>
            </a:r>
            <a:r>
              <a:rPr lang="hu-HU" b="1" dirty="0"/>
              <a:t>szakirányú </a:t>
            </a:r>
            <a:r>
              <a:rPr lang="hu-HU" b="1" dirty="0" smtClean="0"/>
              <a:t>képzettségekről </a:t>
            </a:r>
            <a:r>
              <a:rPr lang="hu-HU" dirty="0" smtClean="0"/>
              <a:t>szóló</a:t>
            </a:r>
            <a:r>
              <a:rPr lang="hu-HU" dirty="0"/>
              <a:t> 504/2013. (XII. 29.) Korm. </a:t>
            </a:r>
            <a:r>
              <a:rPr lang="hu-HU" dirty="0" smtClean="0"/>
              <a:t>rendelet.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b="1" dirty="0"/>
              <a:t>földművesekről, a mezőgazdasági termelőszervezetekről, </a:t>
            </a:r>
            <a:r>
              <a:rPr lang="hu-HU" dirty="0"/>
              <a:t>valamint a </a:t>
            </a:r>
            <a:r>
              <a:rPr lang="hu-HU" b="1" dirty="0"/>
              <a:t>mezőgazdasági üzemközpontokról </a:t>
            </a:r>
            <a:r>
              <a:rPr lang="hu-HU" dirty="0"/>
              <a:t>vezetett </a:t>
            </a:r>
            <a:r>
              <a:rPr lang="hu-HU" b="1" dirty="0"/>
              <a:t>nyilvántartás</a:t>
            </a:r>
            <a:r>
              <a:rPr lang="hu-HU" dirty="0"/>
              <a:t> részletes </a:t>
            </a:r>
            <a:r>
              <a:rPr lang="hu-HU" dirty="0" smtClean="0"/>
              <a:t>szabályairól szóló </a:t>
            </a:r>
            <a:r>
              <a:rPr lang="hu-HU" dirty="0"/>
              <a:t>38/2014. (II. 24.) Korm. </a:t>
            </a:r>
            <a:r>
              <a:rPr lang="hu-HU" dirty="0" smtClean="0"/>
              <a:t>rendelet.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/>
              <a:t>mező- és erdőgazdasági hasznosítású földek végrehajtási, felszámolási vagy önkormányzati adósságrendezési eljárás keretében </a:t>
            </a:r>
            <a:r>
              <a:rPr lang="hu-HU" b="1" dirty="0"/>
              <a:t>árverés útján történő értékesítésének</a:t>
            </a:r>
            <a:r>
              <a:rPr lang="hu-HU" dirty="0"/>
              <a:t> </a:t>
            </a:r>
            <a:r>
              <a:rPr lang="hu-HU" dirty="0" smtClean="0"/>
              <a:t>szabályairól szóló </a:t>
            </a:r>
            <a:r>
              <a:rPr lang="hu-HU" dirty="0"/>
              <a:t>191/2014. (VII. 31.) Korm. </a:t>
            </a:r>
            <a:r>
              <a:rPr lang="hu-HU" dirty="0" smtClean="0"/>
              <a:t>rendelet.</a:t>
            </a:r>
            <a:endParaRPr lang="hu-HU" dirty="0"/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/>
              <a:t>Nemzeti Földalapba tartozó földrészletek hasznosításának részletes szabályairól szóló 262/2010. (XI.17.) </a:t>
            </a:r>
            <a:r>
              <a:rPr lang="hu-HU" dirty="0" smtClean="0"/>
              <a:t>Korm. rendelet </a:t>
            </a:r>
            <a:r>
              <a:rPr lang="hu-HU" b="1" dirty="0"/>
              <a:t>(NFA rendelet).</a:t>
            </a:r>
          </a:p>
        </p:txBody>
      </p:sp>
    </p:spTree>
    <p:extLst>
      <p:ext uri="{BB962C8B-B14F-4D97-AF65-F5344CB8AC3E}">
        <p14:creationId xmlns:p14="http://schemas.microsoft.com/office/powerpoint/2010/main" val="22963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termőföld adásvétel</a:t>
            </a:r>
            <a:b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bejegyzésének folyamata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90999"/>
              </p:ext>
            </p:extLst>
          </p:nvPr>
        </p:nvGraphicFramePr>
        <p:xfrm>
          <a:off x="142876" y="1397000"/>
          <a:ext cx="8858248" cy="505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700"/>
                <a:gridCol w="576064"/>
                <a:gridCol w="2088232"/>
                <a:gridCol w="5581252"/>
              </a:tblGrid>
              <a:tr h="370840">
                <a:tc rowSpan="2" gridSpan="2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Hatósági jóváhagyás</a:t>
                      </a:r>
                      <a:endParaRPr lang="hu-H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09032">
                <a:tc gridSpan="2" v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u-H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Kifüggesztési kötelezettség</a:t>
                      </a:r>
                      <a:endParaRPr lang="hu-H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Termőföld 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adásvé-telekor </a:t>
                      </a:r>
                      <a:r>
                        <a:rPr lang="hu-HU" sz="1600" dirty="0" smtClean="0"/>
                        <a:t>álatlános-ságban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Termőföld 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árveré-sen</a:t>
                      </a:r>
                      <a:r>
                        <a:rPr lang="hu-HU" sz="1600" dirty="0" smtClean="0"/>
                        <a:t> történő átruhá-zásakor</a:t>
                      </a:r>
                      <a:endParaRPr lang="hu-HU" sz="16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Az 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állam elővásárlási joga </a:t>
                      </a:r>
                      <a:r>
                        <a:rPr lang="hu-HU" sz="1600" dirty="0" smtClean="0"/>
                        <a:t>kapcsán megvalósuló tulajdonszerzéskor.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aseline="0" dirty="0" smtClean="0"/>
                        <a:t>Az 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állam,</a:t>
                      </a:r>
                      <a:r>
                        <a:rPr lang="hu-HU" sz="1600" baseline="0" dirty="0" smtClean="0"/>
                        <a:t> illetőleg a 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helyi önkormányzat </a:t>
                      </a:r>
                      <a:r>
                        <a:rPr lang="hu-HU" sz="1600" baseline="0" dirty="0" smtClean="0"/>
                        <a:t>tulajdonában álló föld 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értékesítésekor.</a:t>
                      </a:r>
                      <a:endParaRPr lang="hu-H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hu-HU" sz="1600" dirty="0" smtClean="0"/>
                        <a:t>Termőföld tulajdon-jogának átruházásáról szóló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csereszerződés,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elbirtoklás,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végrendeleti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öröklés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hu-HU" sz="1600" dirty="0" smtClean="0"/>
                        <a:t>esetén.</a:t>
                      </a:r>
                      <a:endParaRPr lang="hu-HU" sz="14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Törvényes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öröklés, kisajátítás, kárpótlási célú árverés </a:t>
                      </a:r>
                      <a:r>
                        <a:rPr lang="hu-HU" sz="1600" dirty="0" smtClean="0"/>
                        <a:t>esetén.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Közeli hozzátartozók ajándékozással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sz="1600" baseline="0" dirty="0" smtClean="0"/>
                        <a:t>történő átruházásakor.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Tulajdonostársak közötti </a:t>
                      </a:r>
                      <a:r>
                        <a:rPr lang="hu-HU" sz="1600" baseline="0" dirty="0" smtClean="0"/>
                        <a:t>átruházáskor, ha az a 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közös tulajdont szüntet meg.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Egyházi jogi személy, jelzálog-hitelintézet, </a:t>
                      </a:r>
                      <a:r>
                        <a:rPr lang="hu-HU" sz="1600" b="0" baseline="0" dirty="0" smtClean="0">
                          <a:effectLst/>
                        </a:rPr>
                        <a:t>vagy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települési önkormányzat </a:t>
                      </a:r>
                      <a:r>
                        <a:rPr lang="hu-HU" sz="1600" baseline="0" dirty="0" smtClean="0"/>
                        <a:t>tulajdonszerzésekor.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Támogatási feltételként más földműves részére történő üzemátadással.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Telekalakítási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engedélyezési eljárás </a:t>
                      </a:r>
                      <a:r>
                        <a:rPr lang="hu-HU" sz="1600" baseline="0" dirty="0" smtClean="0"/>
                        <a:t>keretében.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Rekreációs célú földtulajdon szerzés</a:t>
                      </a:r>
                      <a:r>
                        <a:rPr lang="hu-HU" sz="1600" baseline="0" dirty="0" smtClean="0"/>
                        <a:t> esetében.</a:t>
                      </a:r>
                      <a:endParaRPr lang="hu-HU" sz="16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C:\Users\gosz.zoltan\AppData\Local\Microsoft\Windows\Temporary Internet Files\Content.IE5\UMA69QY4\button-24843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3250"/>
            <a:ext cx="432000" cy="21600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osz.zoltan\AppData\Local\Microsoft\Windows\Temporary Internet Files\Content.IE5\FEWIW86D\green-plus-sign-m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9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gosz.zoltan\AppData\Local\Microsoft\Windows\Temporary Internet Files\Content.IE5\FEWIW86D\green-plus-sign-m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76" y="189000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gosz.zoltan\AppData\Local\Microsoft\Windows\Temporary Internet Files\Content.IE5\UMA69QY4\button-24843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64"/>
            <a:ext cx="432000" cy="2160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Elővásárlói rangsor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0058"/>
              </p:ext>
            </p:extLst>
          </p:nvPr>
        </p:nvGraphicFramePr>
        <p:xfrm>
          <a:off x="142872" y="1340768"/>
          <a:ext cx="8858253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60"/>
                <a:gridCol w="7741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Ranghely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Elővásárlásra jogosult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/>
                        <a:t>A Magyar Állam nevében eljáró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Nemzeti Földalapkezelő Szervezet </a:t>
                      </a:r>
                      <a:r>
                        <a:rPr lang="hu-HU" dirty="0" smtClean="0"/>
                        <a:t>(NFA);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b="0" dirty="0" smtClean="0"/>
                        <a:t>A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földműves tulajdonostárs </a:t>
                      </a:r>
                      <a:r>
                        <a:rPr lang="hu-HU" dirty="0" smtClean="0"/>
                        <a:t>(ha nem egy másik tulajdonostárs a vevő);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/>
                        <a:t>A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="1" u="sng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r>
                        <a:rPr lang="hu-HU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egalább 3 éve</a:t>
                      </a:r>
                      <a:r>
                        <a:rPr lang="hu-HU" dirty="0" smtClean="0"/>
                        <a:t> </a:t>
                      </a:r>
                      <a:r>
                        <a:rPr lang="hu-HU" b="0" dirty="0" smtClean="0"/>
                        <a:t>a</a:t>
                      </a:r>
                      <a:r>
                        <a:rPr lang="hu-HU" b="1" dirty="0" smtClean="0"/>
                        <a:t>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földrészleten gazdálkodó földművesek</a:t>
                      </a:r>
                      <a:r>
                        <a:rPr lang="hu-HU" b="1" dirty="0" smtClean="0"/>
                        <a:t> </a:t>
                      </a:r>
                      <a:r>
                        <a:rPr lang="hu-HU" b="0" dirty="0" smtClean="0"/>
                        <a:t>közül:</a:t>
                      </a:r>
                    </a:p>
                    <a:p>
                      <a:pPr marL="457200" lvl="1" indent="0" algn="just">
                        <a:buFont typeface="+mj-lt"/>
                        <a:buNone/>
                      </a:pPr>
                      <a:r>
                        <a:rPr lang="hu-HU" sz="1600" dirty="0" smtClean="0"/>
                        <a:t>a legalább 3 éve </a:t>
                      </a:r>
                      <a:r>
                        <a:rPr lang="hu-HU" sz="1600" b="1" dirty="0" smtClean="0"/>
                        <a:t>helyben lakó szomszéd,</a:t>
                      </a:r>
                    </a:p>
                    <a:p>
                      <a:pPr marL="457200" lvl="1" indent="0" algn="just">
                        <a:buFont typeface="+mj-lt"/>
                        <a:buNone/>
                      </a:pPr>
                      <a:r>
                        <a:rPr lang="hu-HU" sz="1600" dirty="0" smtClean="0"/>
                        <a:t>a legalább 3 éve </a:t>
                      </a:r>
                      <a:r>
                        <a:rPr lang="hu-HU" sz="1600" b="1" dirty="0" smtClean="0"/>
                        <a:t>helyben lakó,</a:t>
                      </a:r>
                    </a:p>
                    <a:p>
                      <a:pPr marL="457200" lvl="1" indent="0" algn="just">
                        <a:buFont typeface="+mj-lt"/>
                        <a:buNone/>
                      </a:pPr>
                      <a:r>
                        <a:rPr lang="hu-HU" sz="1600" dirty="0" smtClean="0"/>
                        <a:t>a legalább 3 éve </a:t>
                      </a:r>
                      <a:r>
                        <a:rPr lang="hu-HU" sz="1600" b="1" dirty="0" smtClean="0"/>
                        <a:t>20 km-es távolságon belül bejelentett lakóhellyel vagy üzemközponttal rendelkező;</a:t>
                      </a:r>
                      <a:endParaRPr lang="hu-H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IV.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Művelési ág szerint</a:t>
                      </a:r>
                      <a:r>
                        <a:rPr lang="hu-HU" dirty="0" smtClean="0"/>
                        <a:t>i megosztásban:</a:t>
                      </a:r>
                    </a:p>
                    <a:p>
                      <a:pPr marL="457200" lvl="1" indent="0" algn="just">
                        <a:buFont typeface="+mj-lt"/>
                        <a:buNone/>
                      </a:pPr>
                      <a:r>
                        <a:rPr lang="hu-HU" sz="1600" dirty="0" smtClean="0"/>
                        <a:t>szántó, rét, legelő esetén a helyi </a:t>
                      </a:r>
                      <a:r>
                        <a:rPr lang="hu-HU" sz="1600" b="1" dirty="0" smtClean="0"/>
                        <a:t>állattartó telepet </a:t>
                      </a:r>
                      <a:r>
                        <a:rPr lang="hu-HU" sz="1600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legalább 1 éve </a:t>
                      </a:r>
                      <a:r>
                        <a:rPr lang="hu-HU" sz="1600" dirty="0" smtClean="0"/>
                        <a:t>üzemeltető földműves, ha az 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állatsűrűsége </a:t>
                      </a:r>
                      <a:r>
                        <a:rPr lang="hu-HU" sz="1600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0,5 ÁE/ha</a:t>
                      </a:r>
                      <a:r>
                        <a:rPr lang="hu-HU" sz="1600" dirty="0" smtClean="0"/>
                        <a:t> és takarmány-előállítás a célja;</a:t>
                      </a:r>
                    </a:p>
                    <a:p>
                      <a:pPr marL="457200" lvl="1" indent="0" algn="just">
                        <a:buFont typeface="+mj-lt"/>
                        <a:buNone/>
                      </a:pPr>
                      <a:r>
                        <a:rPr lang="hu-HU" sz="1600" dirty="0" smtClean="0"/>
                        <a:t>szántó,</a:t>
                      </a:r>
                      <a:r>
                        <a:rPr lang="hu-HU" sz="1600" baseline="0" dirty="0" smtClean="0"/>
                        <a:t> kert, szőlő és gyümölcsös esetén az 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eredet-megjelöléssel</a:t>
                      </a:r>
                      <a:r>
                        <a:rPr lang="hu-HU" sz="1600" baseline="0" dirty="0" smtClean="0"/>
                        <a:t> ellátott mezőgazdasági terméket előállító, vagy 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ökológiai</a:t>
                      </a:r>
                      <a:r>
                        <a:rPr lang="hu-H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gazdálkodást</a:t>
                      </a:r>
                      <a:r>
                        <a:rPr lang="hu-H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sz="1600" baseline="0" dirty="0" smtClean="0"/>
                        <a:t>folytató helyi termelő;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/>
                        <a:t>A </a:t>
                      </a:r>
                      <a:r>
                        <a:rPr lang="hu-HU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legalább 3 éve</a:t>
                      </a:r>
                      <a:r>
                        <a:rPr lang="hu-HU" dirty="0" smtClean="0"/>
                        <a:t> a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közelben gazdálkodó földművesek </a:t>
                      </a:r>
                      <a:r>
                        <a:rPr lang="hu-HU" dirty="0" smtClean="0"/>
                        <a:t>közül:</a:t>
                      </a:r>
                    </a:p>
                    <a:p>
                      <a:pPr marL="457200" lvl="1" indent="0" algn="just">
                        <a:buFont typeface="+mj-lt"/>
                        <a:buNone/>
                      </a:pPr>
                      <a:r>
                        <a:rPr lang="hu-HU" sz="1600" dirty="0" smtClean="0"/>
                        <a:t>legalább 3 éve </a:t>
                      </a:r>
                      <a:r>
                        <a:rPr lang="hu-HU" sz="1600" b="1" dirty="0" smtClean="0"/>
                        <a:t>helyben lakó szomszéd,</a:t>
                      </a:r>
                    </a:p>
                    <a:p>
                      <a:pPr marL="457200" lvl="1" indent="0" algn="just">
                        <a:buFont typeface="+mj-lt"/>
                        <a:buNone/>
                      </a:pPr>
                      <a:r>
                        <a:rPr lang="hu-HU" sz="1600" dirty="0" smtClean="0"/>
                        <a:t>legalább 3 éve </a:t>
                      </a:r>
                      <a:r>
                        <a:rPr lang="hu-HU" sz="1600" b="1" dirty="0" smtClean="0"/>
                        <a:t>helyben lakó,</a:t>
                      </a:r>
                    </a:p>
                    <a:p>
                      <a:pPr marL="457200" lvl="1" indent="0" algn="just">
                        <a:buFont typeface="+mj-lt"/>
                        <a:buNone/>
                      </a:pPr>
                      <a:r>
                        <a:rPr lang="hu-HU" sz="1600" dirty="0" smtClean="0"/>
                        <a:t>legalább 3 éve </a:t>
                      </a:r>
                      <a:r>
                        <a:rPr lang="hu-HU" sz="1600" b="1" dirty="0" smtClean="0"/>
                        <a:t>20 km-es körön belül bejelentett lakóhellyel vagy üzemközponttal rendelkezik.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Lefelé nyíl 2"/>
          <p:cNvSpPr/>
          <p:nvPr/>
        </p:nvSpPr>
        <p:spPr>
          <a:xfrm>
            <a:off x="1403648" y="2852936"/>
            <a:ext cx="288032" cy="864096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Lefelé nyíl 8"/>
          <p:cNvSpPr/>
          <p:nvPr/>
        </p:nvSpPr>
        <p:spPr>
          <a:xfrm>
            <a:off x="1403648" y="4221088"/>
            <a:ext cx="288032" cy="864096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Lefelé nyíl 9"/>
          <p:cNvSpPr/>
          <p:nvPr/>
        </p:nvSpPr>
        <p:spPr>
          <a:xfrm>
            <a:off x="1403648" y="5517232"/>
            <a:ext cx="288032" cy="864096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827584" y="1844824"/>
            <a:ext cx="288032" cy="4536504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73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Elővásárlói alsorrend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</a:pPr>
            <a:r>
              <a:rPr lang="hu-HU" sz="32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Azonos ranghelyen állók közötti alsorrend</a:t>
            </a:r>
          </a:p>
          <a:p>
            <a:pPr marL="457200" lvl="1" indent="0" algn="just" eaLnBrk="1" hangingPunct="1"/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</a:rPr>
              <a:t>Családi gazdálkodó,</a:t>
            </a:r>
            <a:r>
              <a:rPr lang="hu-HU" sz="2400" b="1" dirty="0" smtClean="0"/>
              <a:t> </a:t>
            </a:r>
            <a:r>
              <a:rPr lang="hu-HU" sz="2400" dirty="0" smtClean="0"/>
              <a:t>illetőleg</a:t>
            </a:r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</a:rPr>
              <a:t>gazdálkodó család tagja.</a:t>
            </a:r>
          </a:p>
          <a:p>
            <a:pPr marL="457200" lvl="1" indent="0" algn="just" eaLnBrk="1" hangingPunct="1"/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</a:rPr>
              <a:t>Fiatal földműves.</a:t>
            </a:r>
          </a:p>
          <a:p>
            <a:pPr marL="457200" lvl="1" indent="0" algn="just" eaLnBrk="1" hangingPunct="1"/>
            <a:r>
              <a:rPr lang="hu-H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Pályakezdő gazdálkodó.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323528" y="2132856"/>
            <a:ext cx="288032" cy="10080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1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Földet a gazdáknak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12776"/>
            <a:ext cx="88582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/>
            <a:r>
              <a:rPr lang="hu-HU" i="1" dirty="0" smtClean="0">
                <a:solidFill>
                  <a:srgbClr val="006600"/>
                </a:solidFill>
              </a:rPr>
              <a:t>„Azé </a:t>
            </a:r>
            <a:r>
              <a:rPr lang="hu-HU" i="1" dirty="0">
                <a:solidFill>
                  <a:srgbClr val="006600"/>
                </a:solidFill>
              </a:rPr>
              <a:t>legyen a föld, aki </a:t>
            </a:r>
            <a:r>
              <a:rPr lang="hu-HU" i="1" dirty="0" smtClean="0">
                <a:solidFill>
                  <a:srgbClr val="006600"/>
                </a:solidFill>
              </a:rPr>
              <a:t>megműveli!</a:t>
            </a:r>
          </a:p>
          <a:p>
            <a:pPr marL="0" indent="0" algn="just" eaLnBrk="1" hangingPunct="1"/>
            <a:endParaRPr lang="hu-HU" i="1" dirty="0" smtClean="0">
              <a:solidFill>
                <a:srgbClr val="006600"/>
              </a:solidFill>
            </a:endParaRPr>
          </a:p>
          <a:p>
            <a:pPr marL="0" indent="0" algn="just" eaLnBrk="1" hangingPunct="1"/>
            <a:r>
              <a:rPr lang="hu-HU" i="1" dirty="0" smtClean="0">
                <a:solidFill>
                  <a:srgbClr val="006600"/>
                </a:solidFill>
              </a:rPr>
              <a:t>A </a:t>
            </a:r>
            <a:r>
              <a:rPr lang="hu-HU" i="1" dirty="0">
                <a:solidFill>
                  <a:srgbClr val="006600"/>
                </a:solidFill>
              </a:rPr>
              <a:t>földművesek szeretnének minél több területet vásárolni, egyre több saját területet birtokolni és használatba venni. A földet ténylegesen megművelő embereknek nagy segítő kezet nyújtunk, hogy néhány hektárral bővíteni tudják gazdaságukat. Ez irányú igényeiket a MAGOSZ és a Nemzeti Agrár Kamara fogalmazta meg. A gazdák igénye találkozott a </a:t>
            </a:r>
            <a:r>
              <a:rPr lang="hu-HU" i="1" dirty="0" smtClean="0">
                <a:solidFill>
                  <a:srgbClr val="006600"/>
                </a:solidFill>
              </a:rPr>
              <a:t>Kormány </a:t>
            </a:r>
            <a:r>
              <a:rPr lang="hu-HU" i="1" dirty="0">
                <a:solidFill>
                  <a:srgbClr val="006600"/>
                </a:solidFill>
              </a:rPr>
              <a:t>felfogásával. </a:t>
            </a:r>
            <a:r>
              <a:rPr lang="hu-HU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Indokolatlan állami kézben tartani ezeket a birtoktesteket: az állam ugyanis nem műveli, hanem művelteti a földjeit. </a:t>
            </a:r>
            <a:r>
              <a:rPr lang="hu-HU" i="1" dirty="0">
                <a:solidFill>
                  <a:srgbClr val="006600"/>
                </a:solidFill>
              </a:rPr>
              <a:t>A föld tehát a gazdák tulajdonában van a legjobb helyen. Az agrártárca e téren is nemzeti érdekeinket tartja szem </a:t>
            </a:r>
            <a:r>
              <a:rPr lang="hu-HU" i="1" dirty="0" smtClean="0">
                <a:solidFill>
                  <a:srgbClr val="006600"/>
                </a:solidFill>
              </a:rPr>
              <a:t>előtt</a:t>
            </a:r>
            <a:r>
              <a:rPr lang="hu-HU" altLang="hu-HU" i="1" dirty="0" smtClean="0">
                <a:solidFill>
                  <a:srgbClr val="006600"/>
                </a:solidFill>
              </a:rPr>
              <a:t>.</a:t>
            </a:r>
            <a:endParaRPr lang="hu-HU" altLang="hu-HU" i="1" dirty="0">
              <a:solidFill>
                <a:srgbClr val="006600"/>
              </a:solidFill>
            </a:endParaRPr>
          </a:p>
          <a:p>
            <a:pPr marL="0" indent="0" algn="just" eaLnBrk="1" hangingPunct="1"/>
            <a:endParaRPr lang="hu-HU" i="1" dirty="0" smtClean="0">
              <a:solidFill>
                <a:srgbClr val="006600"/>
              </a:solidFill>
            </a:endParaRPr>
          </a:p>
          <a:p>
            <a:pPr marL="0" indent="0" algn="just" eaLnBrk="1" hangingPunct="1"/>
            <a:r>
              <a:rPr lang="hu-HU" i="1" dirty="0" smtClean="0">
                <a:solidFill>
                  <a:srgbClr val="006600"/>
                </a:solidFill>
              </a:rPr>
              <a:t>A </a:t>
            </a:r>
            <a:r>
              <a:rPr lang="hu-HU" i="1" dirty="0">
                <a:solidFill>
                  <a:srgbClr val="006600"/>
                </a:solidFill>
              </a:rPr>
              <a:t>nagybirtokok helyett a magyar családi gazdaságokat erősítjük meg, ezáltal folytatjuk a Földet a Gazdáknak Programot. Így a kormány döntése révén a magyar gazdák akár 350 ezer hektár állami területet vehetnek meg nyilvános árveréseken, tiszta, átlátható viszonyok között. </a:t>
            </a:r>
            <a:r>
              <a:rPr lang="hu-HU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magyar termőföld sorsát a magyar gazdák gondjaira bízzuk</a:t>
            </a:r>
            <a:r>
              <a:rPr lang="hu-HU" altLang="hu-H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u-HU" altLang="hu-HU" i="1" dirty="0" smtClean="0">
                <a:solidFill>
                  <a:srgbClr val="006600"/>
                </a:solidFill>
              </a:rPr>
              <a:t>”</a:t>
            </a:r>
          </a:p>
          <a:p>
            <a:pPr marL="0" indent="0" algn="r" eaLnBrk="1" hangingPunct="1"/>
            <a:r>
              <a:rPr lang="hu-HU" altLang="hu-HU" dirty="0" smtClean="0">
                <a:solidFill>
                  <a:srgbClr val="006600"/>
                </a:solidFill>
              </a:rPr>
              <a:t>Dr. Fazekas Sándor</a:t>
            </a:r>
          </a:p>
          <a:p>
            <a:pPr marL="0" indent="0" algn="r" eaLnBrk="1" hangingPunct="1"/>
            <a:r>
              <a:rPr lang="hu-HU" altLang="hu-HU" dirty="0" smtClean="0">
                <a:solidFill>
                  <a:srgbClr val="006600"/>
                </a:solidFill>
              </a:rPr>
              <a:t>földművelésügyi miniszter</a:t>
            </a:r>
            <a:endParaRPr lang="hu-HU" altLang="hu-H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71463" y="153988"/>
            <a:ext cx="8229600" cy="106045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program célja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75" y="71438"/>
            <a:ext cx="8858250" cy="124618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124" name="Tartalom helye 5" descr="agr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42875"/>
            <a:ext cx="2828925" cy="1117600"/>
          </a:xfrm>
        </p:spPr>
      </p:pic>
      <p:sp>
        <p:nvSpPr>
          <p:cNvPr id="8" name="Téglalap 7"/>
          <p:cNvSpPr/>
          <p:nvPr/>
        </p:nvSpPr>
        <p:spPr>
          <a:xfrm>
            <a:off x="142875" y="6500813"/>
            <a:ext cx="8858250" cy="2857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126" name="Szövegdoboz 1"/>
          <p:cNvSpPr txBox="1">
            <a:spLocks noChangeArrowheads="1"/>
          </p:cNvSpPr>
          <p:nvPr/>
        </p:nvSpPr>
        <p:spPr bwMode="auto">
          <a:xfrm>
            <a:off x="142875" y="1484313"/>
            <a:ext cx="88582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/>
            <a:r>
              <a:rPr lang="hu-H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program célja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Életképes 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mezőgazdasági birtokok </a:t>
            </a:r>
            <a:r>
              <a:rPr lang="hu-H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versenyképes méretűvé 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fejlesztése úgy, hogy a létrejött nagyobb üzemméret </a:t>
            </a:r>
            <a:r>
              <a:rPr lang="hu-H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elsődlegesen ne haszonbérelt,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hanem </a:t>
            </a:r>
            <a:r>
              <a:rPr lang="hu-HU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saját tulajdonú földeken</a:t>
            </a:r>
            <a:r>
              <a:rPr lang="hu-H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alapulhasson.</a:t>
            </a:r>
            <a:endParaRPr lang="hu-HU" alt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2163</Words>
  <Application>Microsoft Office PowerPoint</Application>
  <PresentationFormat>Diavetítés a képernyőre (4:3 oldalarány)</PresentationFormat>
  <Paragraphs>238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28</vt:i4>
      </vt:variant>
    </vt:vector>
  </HeadingPairs>
  <TitlesOfParts>
    <vt:vector size="30" baseType="lpstr">
      <vt:lpstr>Office-téma</vt:lpstr>
      <vt:lpstr>8_Office-téma</vt:lpstr>
      <vt:lpstr>PowerPoint bemutató</vt:lpstr>
      <vt:lpstr>Az előadás vázlata</vt:lpstr>
      <vt:lpstr>Jogszabályi környezet (Törvények és módosítások)</vt:lpstr>
      <vt:lpstr>Jogszabályi környezet (Végrehajtási rendeletek)</vt:lpstr>
      <vt:lpstr>A termőföld adásvétel bejegyzésének folyamata</vt:lpstr>
      <vt:lpstr>Elővásárlói rangsor</vt:lpstr>
      <vt:lpstr>Elővásárlói alsorrend</vt:lpstr>
      <vt:lpstr>Földet a gazdáknak</vt:lpstr>
      <vt:lpstr>A program célja</vt:lpstr>
      <vt:lpstr>A program tagozódása</vt:lpstr>
      <vt:lpstr>3 ha feletti földrészletek értékesítése</vt:lpstr>
      <vt:lpstr>3 ha feletti földrészletek értékesítése</vt:lpstr>
      <vt:lpstr>3 ha feletti földrészletek értékesítése</vt:lpstr>
      <vt:lpstr>3 ha feletti földrészletek értékesítése</vt:lpstr>
      <vt:lpstr>3 ha feletti földrészletek értékesítése</vt:lpstr>
      <vt:lpstr>3 ha feletti földrészletek értékesítése</vt:lpstr>
      <vt:lpstr>3 ha feletti földrészletek értékesítése</vt:lpstr>
      <vt:lpstr>3 ha feletti földrészletek értékesítése</vt:lpstr>
      <vt:lpstr>3 ha feletti földrészletek értékesítése</vt:lpstr>
      <vt:lpstr>3 ha feletti földrészletek értékesítése</vt:lpstr>
      <vt:lpstr>3 ha feletti földrészletek értékesítése</vt:lpstr>
      <vt:lpstr>A földhasználat bejegyzésének folyamata</vt:lpstr>
      <vt:lpstr>Előhaszonbérleti rangsor ter- mőföldre (kivéve erdő, szőlő)</vt:lpstr>
      <vt:lpstr>Előhaszonbérleti rangsor erdőterületre</vt:lpstr>
      <vt:lpstr>Előhaszonbérleti rangsor szőlőterületre</vt:lpstr>
      <vt:lpstr>Ajánlott irodalom </vt:lpstr>
      <vt:lpstr>Zárszó</vt:lpstr>
      <vt:lpstr>PowerPoint bemutató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-</dc:creator>
  <cp:lastModifiedBy>Csányi Péter</cp:lastModifiedBy>
  <cp:revision>288</cp:revision>
  <dcterms:created xsi:type="dcterms:W3CDTF">2013-12-06T12:15:55Z</dcterms:created>
  <dcterms:modified xsi:type="dcterms:W3CDTF">2016-02-09T11:44:47Z</dcterms:modified>
</cp:coreProperties>
</file>